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1"/>
  </p:notesMasterIdLst>
  <p:handoutMasterIdLst>
    <p:handoutMasterId r:id="rId62"/>
  </p:handoutMasterIdLst>
  <p:sldIdLst>
    <p:sldId id="258" r:id="rId2"/>
    <p:sldId id="260" r:id="rId3"/>
    <p:sldId id="261" r:id="rId4"/>
    <p:sldId id="317" r:id="rId5"/>
    <p:sldId id="263" r:id="rId6"/>
    <p:sldId id="264" r:id="rId7"/>
    <p:sldId id="318"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316"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326" r:id="rId35"/>
    <p:sldId id="293" r:id="rId36"/>
    <p:sldId id="294" r:id="rId37"/>
    <p:sldId id="295" r:id="rId38"/>
    <p:sldId id="296" r:id="rId39"/>
    <p:sldId id="297" r:id="rId40"/>
    <p:sldId id="298" r:id="rId41"/>
    <p:sldId id="299" r:id="rId42"/>
    <p:sldId id="300" r:id="rId43"/>
    <p:sldId id="319" r:id="rId44"/>
    <p:sldId id="320" r:id="rId45"/>
    <p:sldId id="321" r:id="rId46"/>
    <p:sldId id="305" r:id="rId47"/>
    <p:sldId id="306" r:id="rId48"/>
    <p:sldId id="322" r:id="rId49"/>
    <p:sldId id="323" r:id="rId50"/>
    <p:sldId id="307" r:id="rId51"/>
    <p:sldId id="308" r:id="rId52"/>
    <p:sldId id="309" r:id="rId53"/>
    <p:sldId id="324" r:id="rId54"/>
    <p:sldId id="310" r:id="rId55"/>
    <p:sldId id="311" r:id="rId56"/>
    <p:sldId id="312" r:id="rId57"/>
    <p:sldId id="313" r:id="rId58"/>
    <p:sldId id="314" r:id="rId59"/>
    <p:sldId id="325" r:id="rId60"/>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A63231"/>
    <a:srgbClr val="BFB29A"/>
    <a:srgbClr val="195570"/>
    <a:srgbClr val="007397"/>
    <a:srgbClr val="F15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8" autoAdjust="0"/>
  </p:normalViewPr>
  <p:slideViewPr>
    <p:cSldViewPr>
      <p:cViewPr>
        <p:scale>
          <a:sx n="100" d="100"/>
          <a:sy n="100" d="100"/>
        </p:scale>
        <p:origin x="1914" y="94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7" d="100"/>
          <a:sy n="67" d="100"/>
        </p:scale>
        <p:origin x="-3168"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Visual Studio Live! Redmond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8/10/2016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70657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Dev Tools (Steve </a:t>
            </a:r>
            <a:r>
              <a:rPr lang="en-US" sz="900" kern="1200" dirty="0" err="1">
                <a:solidFill>
                  <a:schemeClr val="tx1"/>
                </a:solidFill>
                <a:effectLst/>
                <a:latin typeface="Segoe UI Light" pitchFamily="34" charset="0"/>
                <a:ea typeface="+mn-ea"/>
                <a:cs typeface="+mn-cs"/>
              </a:rPr>
              <a:t>Lasker</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Docker support </a:t>
            </a:r>
          </a:p>
          <a:p>
            <a:r>
              <a:rPr lang="en-US" sz="900" kern="1200" dirty="0">
                <a:solidFill>
                  <a:schemeClr val="tx1"/>
                </a:solidFill>
                <a:effectLst/>
                <a:latin typeface="Segoe UI Light" pitchFamily="34" charset="0"/>
                <a:ea typeface="+mn-ea"/>
                <a:cs typeface="+mn-cs"/>
              </a:rPr>
              <a:t>·         Test locally </a:t>
            </a:r>
          </a:p>
          <a:p>
            <a:r>
              <a:rPr lang="en-US" sz="900" kern="1200" dirty="0">
                <a:solidFill>
                  <a:schemeClr val="tx1"/>
                </a:solidFill>
                <a:effectLst/>
                <a:latin typeface="Segoe UI Light" pitchFamily="34" charset="0"/>
                <a:ea typeface="+mn-ea"/>
                <a:cs typeface="+mn-cs"/>
              </a:rPr>
              <a:t>·         Deploy to Azure </a:t>
            </a:r>
          </a:p>
          <a:p>
            <a:r>
              <a:rPr lang="en-US" sz="900" kern="1200" dirty="0">
                <a:solidFill>
                  <a:schemeClr val="tx1"/>
                </a:solidFill>
                <a:effectLst/>
                <a:latin typeface="Segoe UI Light" pitchFamily="34" charset="0"/>
                <a:ea typeface="+mn-ea"/>
                <a:cs typeface="+mn-cs"/>
              </a:rPr>
              <a:t>·         How do create an infrastructure in Azure to deploy to</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TODO:</a:t>
            </a:r>
            <a:r>
              <a:rPr lang="en-US" sz="900" kern="1200" baseline="0" dirty="0">
                <a:solidFill>
                  <a:schemeClr val="tx1"/>
                </a:solidFill>
                <a:effectLst/>
                <a:latin typeface="Segoe UI Light" pitchFamily="34" charset="0"/>
                <a:ea typeface="+mn-ea"/>
                <a:cs typeface="+mn-cs"/>
              </a:rPr>
              <a:t> possibly add </a:t>
            </a:r>
            <a:r>
              <a:rPr lang="en-US" sz="900" kern="1200" baseline="0" dirty="0" err="1">
                <a:solidFill>
                  <a:schemeClr val="tx1"/>
                </a:solidFill>
                <a:effectLst/>
                <a:latin typeface="Segoe UI Light" pitchFamily="34" charset="0"/>
                <a:ea typeface="+mn-ea"/>
                <a:cs typeface="+mn-cs"/>
              </a:rPr>
              <a:t>docker-compose.yml</a:t>
            </a:r>
            <a:r>
              <a:rPr lang="en-US" sz="900" kern="1200" baseline="0" dirty="0">
                <a:solidFill>
                  <a:schemeClr val="tx1"/>
                </a:solidFill>
                <a:effectLst/>
                <a:latin typeface="Segoe UI Light" pitchFamily="34" charset="0"/>
                <a:ea typeface="+mn-ea"/>
                <a:cs typeface="+mn-cs"/>
              </a:rPr>
              <a:t> image to show support for prod </a:t>
            </a:r>
            <a:r>
              <a:rPr lang="en-US" sz="900" kern="1200" baseline="0" dirty="0" err="1">
                <a:solidFill>
                  <a:schemeClr val="tx1"/>
                </a:solidFill>
                <a:effectLst/>
                <a:latin typeface="Segoe UI Light" pitchFamily="34" charset="0"/>
                <a:ea typeface="+mn-ea"/>
                <a:cs typeface="+mn-cs"/>
              </a:rPr>
              <a:t>environemnt</a:t>
            </a:r>
            <a:r>
              <a:rPr lang="en-US" sz="900" kern="1200" baseline="0" dirty="0">
                <a:solidFill>
                  <a:schemeClr val="tx1"/>
                </a:solidFill>
                <a:effectLst/>
                <a:latin typeface="Segoe UI Light" pitchFamily="34" charset="0"/>
                <a:ea typeface="+mn-ea"/>
                <a:cs typeface="+mn-cs"/>
              </a:rPr>
              <a:t> </a:t>
            </a:r>
            <a:r>
              <a:rPr lang="en-US" sz="900" kern="1200" baseline="0">
                <a:solidFill>
                  <a:schemeClr val="tx1"/>
                </a:solidFill>
                <a:effectLst/>
                <a:latin typeface="Segoe UI Light" pitchFamily="34" charset="0"/>
                <a:ea typeface="+mn-ea"/>
                <a:cs typeface="+mn-cs"/>
              </a:rPr>
              <a:t>defintion</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8/10/2016 7:24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0348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Azure Container Service focusses</a:t>
            </a:r>
            <a:r>
              <a:rPr lang="en-US" baseline="0" dirty="0"/>
              <a:t> on the configuration and management of the hosting infrastructure. We also provide key open source orchestration technologies. ACS does not provide an application development model. This has some advantages (e.g. more flexibility in application architecture) but some disadvantages (e.g. </a:t>
            </a:r>
            <a:r>
              <a:rPr lang="en-US" baseline="0" dirty="0" err="1"/>
              <a:t>stateful</a:t>
            </a:r>
            <a:r>
              <a:rPr lang="en-US" baseline="0" dirty="0"/>
              <a:t> applications need to be designed to manage their own state)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56834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56</a:t>
            </a:fld>
            <a:endParaRPr lang="en-US"/>
          </a:p>
        </p:txBody>
      </p:sp>
    </p:spTree>
    <p:extLst>
      <p:ext uri="{BB962C8B-B14F-4D97-AF65-F5344CB8AC3E}">
        <p14:creationId xmlns:p14="http://schemas.microsoft.com/office/powerpoint/2010/main" val="42853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8/10/2016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07740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4578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66524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68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21249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3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3476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14204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8/10/2016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16545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557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64629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9323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2508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8/10/2016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66232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2086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00390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1849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04412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2198615"/>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5566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8/10/2016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8/10/2016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8/10/2016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8/10/2016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5" r:id="rId17"/>
    <p:sldLayoutId id="2147483694" r:id="rId18"/>
    <p:sldLayoutId id="2147483693" r:id="rId19"/>
    <p:sldLayoutId id="2147483708" r:id="rId20"/>
    <p:sldLayoutId id="2147483709" r:id="rId21"/>
    <p:sldLayoutId id="2147483711" r:id="rId22"/>
    <p:sldLayoutId id="2147483715" r:id="rId23"/>
    <p:sldLayoutId id="2147483730" r:id="rId24"/>
    <p:sldLayoutId id="2147483731" r:id="rId25"/>
    <p:sldLayoutId id="2147483732" r:id="rId26"/>
    <p:sldLayoutId id="2147483733" r:id="rId27"/>
    <p:sldLayoutId id="2147483734" r:id="rId28"/>
  </p:sldLayoutIdLst>
  <p:txStyles>
    <p:titleStyle>
      <a:lvl1pPr algn="l" rtl="0" eaLnBrk="1" fontAlgn="base" hangingPunct="1">
        <a:spcBef>
          <a:spcPct val="0"/>
        </a:spcBef>
        <a:spcAft>
          <a:spcPct val="0"/>
        </a:spcAft>
        <a:defRPr sz="4400" kern="1200">
          <a:solidFill>
            <a:srgbClr val="19557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rgbClr val="195570"/>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hyperlink" Target="https://docs.docker.com/compose/compose-file/#volumes-volume-driver"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5.png"/><Relationship Id="rId4" Type="http://schemas.openxmlformats.org/officeDocument/2006/relationships/image" Target="../media/image22.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gif"/></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18.pn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image" Target="../media/image31.pn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tiff"/><Relationship Id="rId9" Type="http://schemas.openxmlformats.org/officeDocument/2006/relationships/image" Target="../media/image59.png"/><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hyperlink" Target="http://aka.ms/YoDocker" TargetMode="External"/><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hyperlink" Target="http://aka.ms/DockerToolsForVSCode" TargetMode="Externa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hyperlink" Target="http://aka.ms/yodocker"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tif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hyperlink" Target="http://aka.ms/DockerToolsForVST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mp"/><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hyperlink" Target="aka.ms/WindowsContainers" TargetMode="External"/><Relationship Id="rId13" Type="http://schemas.openxmlformats.org/officeDocument/2006/relationships/image" Target="../media/image15.png"/><Relationship Id="rId3" Type="http://schemas.openxmlformats.org/officeDocument/2006/relationships/hyperlink" Target="aka.ms/DockerToolsForVS" TargetMode="External"/><Relationship Id="rId7" Type="http://schemas.openxmlformats.org/officeDocument/2006/relationships/hyperlink" Target="http://aka.ms/azurecontainerservice" TargetMode="External"/><Relationship Id="rId12" Type="http://schemas.openxmlformats.org/officeDocument/2006/relationships/image" Target="../media/image14.jpe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hyperlink" Target="http://aka.ms/yodocker" TargetMode="External"/><Relationship Id="rId11" Type="http://schemas.openxmlformats.org/officeDocument/2006/relationships/hyperlink" Target="mailto:Steve.Lasker@Microsoft.com" TargetMode="External"/><Relationship Id="rId5" Type="http://schemas.openxmlformats.org/officeDocument/2006/relationships/hyperlink" Target="http://aka.ms/DockerToolsForVSTS" TargetMode="External"/><Relationship Id="rId10" Type="http://schemas.openxmlformats.org/officeDocument/2006/relationships/hyperlink" Target="http://blogs.msdn.com/SteveLasker" TargetMode="External"/><Relationship Id="rId4" Type="http://schemas.openxmlformats.org/officeDocument/2006/relationships/hyperlink" Target="http://aka.ms/DockerToolsForVSCode" TargetMode="External"/><Relationship Id="rId9" Type="http://schemas.openxmlformats.org/officeDocument/2006/relationships/hyperlink" Target="https://github.com/SteveLasker/Presentations/tree/master/VSLive2016/Vega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71600" y="1322090"/>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rgbClr val="A63231"/>
                </a:solidFill>
                <a:latin typeface="Arial Bold" pitchFamily="-72" charset="0"/>
              </a:rPr>
              <a:t>Docker and Azure </a:t>
            </a:r>
          </a:p>
        </p:txBody>
      </p:sp>
      <p:sp>
        <p:nvSpPr>
          <p:cNvPr id="6" name="Rectangle 5"/>
          <p:cNvSpPr>
            <a:spLocks noChangeArrowheads="1"/>
          </p:cNvSpPr>
          <p:nvPr/>
        </p:nvSpPr>
        <p:spPr bwMode="auto">
          <a:xfrm>
            <a:off x="3203848" y="2499742"/>
            <a:ext cx="5024166" cy="1002506"/>
          </a:xfrm>
          <a:prstGeom prst="rect">
            <a:avLst/>
          </a:prstGeom>
          <a:noFill/>
          <a:ln>
            <a:noFill/>
          </a:ln>
          <a:effectLst/>
          <a:extLst/>
        </p:spPr>
        <p:txBody>
          <a:bodyPr lIns="85923" tIns="42962" rIns="85923" bIns="42962">
            <a:prstTxWarp prst="textNoShape">
              <a:avLst/>
            </a:prstTxWarp>
          </a:bodyPr>
          <a:lstStyle/>
          <a:p>
            <a:pPr algn="r"/>
            <a:r>
              <a:rPr lang="en-US" sz="2800" b="1" dirty="0">
                <a:solidFill>
                  <a:srgbClr val="BFB29A"/>
                </a:solidFill>
              </a:rPr>
              <a:t>Steve Lasker</a:t>
            </a:r>
          </a:p>
          <a:p>
            <a:pPr algn="r"/>
            <a:r>
              <a:rPr lang="en-US" sz="2000" b="1" dirty="0">
                <a:solidFill>
                  <a:srgbClr val="BFB29A"/>
                </a:solidFill>
              </a:rPr>
              <a:t>Program Manager</a:t>
            </a:r>
          </a:p>
          <a:p>
            <a:pPr algn="r"/>
            <a:r>
              <a:rPr lang="en-US" sz="2000" b="1" dirty="0">
                <a:solidFill>
                  <a:srgbClr val="BFB29A"/>
                </a:solidFill>
              </a:rPr>
              <a:t>Microsoft </a:t>
            </a:r>
            <a:br>
              <a:rPr lang="en-US" sz="2000" b="1" dirty="0">
                <a:solidFill>
                  <a:srgbClr val="BFB29A"/>
                </a:solidFill>
              </a:rPr>
            </a:br>
            <a:r>
              <a:rPr lang="en-US" sz="2000" b="1" dirty="0">
                <a:solidFill>
                  <a:srgbClr val="BFB29A"/>
                </a:solidFill>
              </a:rPr>
              <a:t>Azure Developer Experiences</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98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sz="2800" dirty="0"/>
              <a:t>Stores docker images</a:t>
            </a:r>
          </a:p>
          <a:p>
            <a:r>
              <a:rPr lang="en-US" sz="2800" dirty="0"/>
              <a:t>Searchable</a:t>
            </a:r>
          </a:p>
          <a:p>
            <a:r>
              <a:rPr lang="en-US" sz="2800" dirty="0"/>
              <a:t>Public Registry – Hub.Docker.com</a:t>
            </a:r>
          </a:p>
          <a:p>
            <a:r>
              <a:rPr lang="en-US" sz="2800" dirty="0"/>
              <a:t>Private Registries – Instanced for you</a:t>
            </a:r>
          </a:p>
          <a:p>
            <a:pPr lvl="1"/>
            <a:r>
              <a:rPr lang="en-US" sz="2400" dirty="0"/>
              <a:t>Can be hosted in Docker, Azure, AWS, Google, …</a:t>
            </a:r>
          </a:p>
        </p:txBody>
      </p:sp>
    </p:spTree>
    <p:extLst>
      <p:ext uri="{BB962C8B-B14F-4D97-AF65-F5344CB8AC3E}">
        <p14:creationId xmlns:p14="http://schemas.microsoft.com/office/powerpoint/2010/main" val="33007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3808735"/>
          </a:xfrm>
          <a:solidFill>
            <a:srgbClr val="012456"/>
          </a:solidFill>
        </p:spPr>
        <p:txBody>
          <a:bodyPr wrap="square" rtlCol="0">
            <a:spAutoFit/>
          </a:bodyPr>
          <a:lstStyle/>
          <a:p>
            <a:pPr marL="0" lvl="0" indent="0" fontAlgn="auto">
              <a:spcAft>
                <a:spcPts val="0"/>
              </a:spcAft>
              <a:buClrTx/>
              <a:buNone/>
            </a:pPr>
            <a:r>
              <a:rPr lang="en-US" sz="1050" b="1" dirty="0">
                <a:solidFill>
                  <a:prstClr val="white"/>
                </a:solidFill>
                <a:latin typeface="Lucida Console" panose="020B0609040504020204" pitchFamily="49" charset="0"/>
                <a:ea typeface="+mn-ea"/>
                <a:cs typeface="+mn-cs"/>
              </a:rPr>
              <a:t>PS </a:t>
            </a:r>
            <a:r>
              <a:rPr lang="en-US" sz="1050" b="1" dirty="0">
                <a:solidFill>
                  <a:srgbClr val="00B050"/>
                </a:solidFill>
                <a:latin typeface="Lucida Console" panose="020B0609040504020204" pitchFamily="49" charset="0"/>
                <a:ea typeface="+mn-ea"/>
                <a:cs typeface="+mn-cs"/>
              </a:rPr>
              <a:t>docker search </a:t>
            </a:r>
            <a:r>
              <a:rPr lang="en-US" sz="1050" b="1" dirty="0" err="1">
                <a:solidFill>
                  <a:srgbClr val="00B050"/>
                </a:solidFill>
                <a:latin typeface="Lucida Console" panose="020B0609040504020204" pitchFamily="49" charset="0"/>
                <a:ea typeface="+mn-ea"/>
                <a:cs typeface="+mn-cs"/>
              </a:rPr>
              <a:t>microsoft</a:t>
            </a:r>
            <a:endParaRPr lang="en-US" sz="1050" b="1" dirty="0">
              <a:solidFill>
                <a:srgbClr val="00B050"/>
              </a:solidFill>
              <a:latin typeface="Lucida Console" panose="020B0609040504020204" pitchFamily="49" charset="0"/>
              <a:ea typeface="+mn-ea"/>
              <a:cs typeface="+mn-cs"/>
            </a:endParaRPr>
          </a:p>
          <a:p>
            <a:pPr marL="0" lvl="0" indent="0" fontAlgn="auto">
              <a:spcAft>
                <a:spcPts val="0"/>
              </a:spcAft>
              <a:buClrTx/>
              <a:buNone/>
            </a:pPr>
            <a:r>
              <a:rPr lang="en-US" sz="1050" b="1" u="sng" dirty="0">
                <a:solidFill>
                  <a:prstClr val="white"/>
                </a:solidFill>
                <a:latin typeface="Lucida Console" panose="020B0609040504020204" pitchFamily="49" charset="0"/>
                <a:ea typeface="+mn-ea"/>
                <a:cs typeface="+mn-cs"/>
              </a:rPr>
              <a:t>NAME                           DESCRIPTION                                     STARS  OFFICIAL  AUTOMATED</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microsoft</a:t>
            </a: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aspnet</a:t>
            </a:r>
            <a:r>
              <a:rPr lang="en-US" sz="1050" dirty="0">
                <a:solidFill>
                  <a:prstClr val="white"/>
                </a:solidFill>
                <a:latin typeface="Lucida Console" panose="020B0609040504020204" pitchFamily="49" charset="0"/>
                <a:ea typeface="+mn-ea"/>
                <a:cs typeface="+mn-cs"/>
              </a:rPr>
              <a:t>               ASP.NET is an open source server-side Web ...   372              [OK]</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mono                           </a:t>
            </a:r>
            <a:r>
              <a:rPr lang="en-US" sz="1050" dirty="0" err="1">
                <a:solidFill>
                  <a:prstClr val="white"/>
                </a:solidFill>
                <a:latin typeface="Lucida Console" panose="020B0609040504020204" pitchFamily="49" charset="0"/>
                <a:ea typeface="+mn-ea"/>
                <a:cs typeface="+mn-cs"/>
              </a:rPr>
              <a:t>Mono</a:t>
            </a:r>
            <a:r>
              <a:rPr lang="en-US" sz="1050" dirty="0">
                <a:solidFill>
                  <a:prstClr val="white"/>
                </a:solidFill>
                <a:latin typeface="Lucida Console" panose="020B0609040504020204" pitchFamily="49" charset="0"/>
                <a:ea typeface="+mn-ea"/>
                <a:cs typeface="+mn-cs"/>
              </a:rPr>
              <a:t> is an open source implementation of M...   119    [OK]</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microsoft</a:t>
            </a:r>
            <a:r>
              <a:rPr lang="en-US" sz="1050" dirty="0">
                <a:solidFill>
                  <a:prstClr val="white"/>
                </a:solidFill>
                <a:latin typeface="Lucida Console" panose="020B0609040504020204" pitchFamily="49" charset="0"/>
                <a:ea typeface="+mn-ea"/>
                <a:cs typeface="+mn-cs"/>
              </a:rPr>
              <a:t>/azure-cli            Docker image for Microsoft Azure Command L...   36               [OK]</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suchja</a:t>
            </a: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wix</a:t>
            </a:r>
            <a:r>
              <a:rPr lang="en-US" sz="1050" dirty="0">
                <a:solidFill>
                  <a:prstClr val="white"/>
                </a:solidFill>
                <a:latin typeface="Lucida Console" panose="020B0609040504020204" pitchFamily="49" charset="0"/>
                <a:ea typeface="+mn-ea"/>
                <a:cs typeface="+mn-cs"/>
              </a:rPr>
              <a:t>                     Creates installer packages (MSI) for Micro...   2                [OK]</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microsoft</a:t>
            </a: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applicationinsights</a:t>
            </a:r>
            <a:r>
              <a:rPr lang="en-US" sz="1050" dirty="0">
                <a:solidFill>
                  <a:prstClr val="white"/>
                </a:solidFill>
                <a:latin typeface="Lucida Console" panose="020B0609040504020204" pitchFamily="49" charset="0"/>
                <a:ea typeface="+mn-ea"/>
                <a:cs typeface="+mn-cs"/>
              </a:rPr>
              <a:t>  Application Insights for Docker helps you ...   2                [OK]</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sequenceiq</a:t>
            </a:r>
            <a:r>
              <a:rPr lang="en-US" sz="1050" dirty="0">
                <a:solidFill>
                  <a:prstClr val="white"/>
                </a:solidFill>
                <a:latin typeface="Lucida Console" panose="020B0609040504020204" pitchFamily="49" charset="0"/>
                <a:ea typeface="+mn-ea"/>
                <a:cs typeface="+mn-cs"/>
              </a:rPr>
              <a:t>/azure-cli-tools     Command line tool to deploy the </a:t>
            </a:r>
            <a:r>
              <a:rPr lang="en-US" sz="1050" dirty="0" err="1">
                <a:solidFill>
                  <a:prstClr val="white"/>
                </a:solidFill>
                <a:latin typeface="Lucida Console" panose="020B0609040504020204" pitchFamily="49" charset="0"/>
                <a:ea typeface="+mn-ea"/>
                <a:cs typeface="+mn-cs"/>
              </a:rPr>
              <a:t>MicrosoftD</a:t>
            </a:r>
            <a:r>
              <a:rPr lang="en-US" sz="1050" dirty="0">
                <a:solidFill>
                  <a:prstClr val="white"/>
                </a:solidFill>
                <a:latin typeface="Lucida Console" panose="020B0609040504020204" pitchFamily="49" charset="0"/>
                <a:ea typeface="+mn-ea"/>
                <a:cs typeface="+mn-cs"/>
              </a:rPr>
              <a:t>...   1                [OK]</a:t>
            </a:r>
          </a:p>
          <a:p>
            <a:pPr marL="0" lvl="0" indent="0" fontAlgn="auto">
              <a:spcAft>
                <a:spcPts val="0"/>
              </a:spcAft>
              <a:buClrTx/>
              <a:buNone/>
            </a:pPr>
            <a:r>
              <a:rPr lang="en-US" sz="1050" dirty="0" err="1">
                <a:solidFill>
                  <a:prstClr val="white"/>
                </a:solidFill>
                <a:latin typeface="Lucida Console" panose="020B0609040504020204" pitchFamily="49" charset="0"/>
                <a:ea typeface="+mn-ea"/>
                <a:cs typeface="+mn-cs"/>
              </a:rPr>
              <a:t>microsoft</a:t>
            </a:r>
            <a:r>
              <a:rPr lang="en-US" sz="1050" dirty="0">
                <a:solidFill>
                  <a:prstClr val="white"/>
                </a:solidFill>
                <a:latin typeface="Lucida Console" panose="020B0609040504020204" pitchFamily="49" charset="0"/>
                <a:ea typeface="+mn-ea"/>
                <a:cs typeface="+mn-cs"/>
              </a:rPr>
              <a:t>/oms                  Monitor your containers using the </a:t>
            </a:r>
            <a:r>
              <a:rPr lang="en-US" sz="1050" dirty="0" err="1">
                <a:solidFill>
                  <a:prstClr val="white"/>
                </a:solidFill>
                <a:latin typeface="Lucida Console" panose="020B0609040504020204" pitchFamily="49" charset="0"/>
                <a:ea typeface="+mn-ea"/>
                <a:cs typeface="+mn-cs"/>
              </a:rPr>
              <a:t>Operatio</a:t>
            </a:r>
            <a:r>
              <a:rPr lang="en-US" sz="1050" dirty="0">
                <a:solidFill>
                  <a:prstClr val="white"/>
                </a:solidFill>
                <a:latin typeface="Lucida Console" panose="020B0609040504020204" pitchFamily="49" charset="0"/>
                <a:ea typeface="+mn-ea"/>
                <a:cs typeface="+mn-cs"/>
              </a:rPr>
              <a:t>...   1                [OK]</a:t>
            </a:r>
          </a:p>
          <a:p>
            <a:pPr marL="0" lvl="0" indent="0" fontAlgn="auto">
              <a:spcAft>
                <a:spcPts val="0"/>
              </a:spcAft>
              <a:buClrTx/>
              <a:buNone/>
            </a:pP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PS </a:t>
            </a:r>
            <a:r>
              <a:rPr lang="en-US" sz="1050" b="1" dirty="0">
                <a:solidFill>
                  <a:srgbClr val="00B050"/>
                </a:solidFill>
                <a:latin typeface="Lucida Console" panose="020B0609040504020204" pitchFamily="49" charset="0"/>
                <a:ea typeface="+mn-ea"/>
                <a:cs typeface="+mn-cs"/>
              </a:rPr>
              <a:t>docker pull </a:t>
            </a:r>
            <a:r>
              <a:rPr lang="en-US" sz="1050" b="1" dirty="0" err="1">
                <a:solidFill>
                  <a:srgbClr val="00B050"/>
                </a:solidFill>
                <a:latin typeface="Lucida Console" panose="020B0609040504020204" pitchFamily="49" charset="0"/>
                <a:ea typeface="+mn-ea"/>
                <a:cs typeface="+mn-cs"/>
              </a:rPr>
              <a:t>microsoft</a:t>
            </a:r>
            <a:r>
              <a:rPr lang="en-US" sz="1050" b="1" dirty="0">
                <a:solidFill>
                  <a:srgbClr val="00B050"/>
                </a:solidFill>
                <a:latin typeface="Lucida Console" panose="020B0609040504020204" pitchFamily="49" charset="0"/>
                <a:ea typeface="+mn-ea"/>
                <a:cs typeface="+mn-cs"/>
              </a:rPr>
              <a:t>/</a:t>
            </a:r>
            <a:r>
              <a:rPr lang="en-US" sz="1050" b="1" dirty="0" err="1">
                <a:solidFill>
                  <a:srgbClr val="00B050"/>
                </a:solidFill>
                <a:latin typeface="Lucida Console" panose="020B0609040504020204" pitchFamily="49" charset="0"/>
                <a:ea typeface="+mn-ea"/>
                <a:cs typeface="+mn-cs"/>
              </a:rPr>
              <a:t>dotnet</a:t>
            </a:r>
            <a:endParaRPr lang="en-US" sz="1050" b="1" dirty="0">
              <a:solidFill>
                <a:srgbClr val="00B050"/>
              </a:solidFill>
              <a:latin typeface="Lucida Console" panose="020B0609040504020204" pitchFamily="49" charset="0"/>
              <a:ea typeface="+mn-ea"/>
              <a:cs typeface="+mn-cs"/>
            </a:endParaRP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357ea8c3d80b: Already exists</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52befadefd24: Already exists</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3c0732d5313c: Already exists</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e6e56418a7e4: Pull complete</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cff52ced559d: Downloading [=========&gt;                                         ] 9.961 MB/51.95 MB</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6bf3d7845917: Downloading [=&gt;                                                 ] 3.243 MB/82.12 MB</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9be54d5ae146: Pull complete</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c3abf6246d6a: Pull complete</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Digest: sha256:52f60468dd05584c39110313784ba98889d085e175a906c553c61826cd7382d2</a:t>
            </a:r>
          </a:p>
          <a:p>
            <a:pPr marL="0" lvl="0" indent="0" fontAlgn="auto">
              <a:spcBef>
                <a:spcPts val="0"/>
              </a:spcBef>
              <a:spcAft>
                <a:spcPts val="0"/>
              </a:spcAft>
              <a:buClrTx/>
              <a:buNone/>
            </a:pPr>
            <a:r>
              <a:rPr lang="en-US" sz="1050" dirty="0">
                <a:solidFill>
                  <a:prstClr val="white"/>
                </a:solidFill>
                <a:latin typeface="Lucida Console" panose="020B0609040504020204" pitchFamily="49" charset="0"/>
                <a:ea typeface="+mn-ea"/>
                <a:cs typeface="+mn-cs"/>
              </a:rPr>
              <a:t>Status: Downloaded newer image for </a:t>
            </a:r>
            <a:r>
              <a:rPr lang="en-US" sz="1050" dirty="0" err="1">
                <a:solidFill>
                  <a:prstClr val="white"/>
                </a:solidFill>
                <a:latin typeface="Lucida Console" panose="020B0609040504020204" pitchFamily="49" charset="0"/>
                <a:ea typeface="+mn-ea"/>
                <a:cs typeface="+mn-cs"/>
              </a:rPr>
              <a:t>microsoft</a:t>
            </a: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dotnet:latest</a:t>
            </a:r>
            <a:endParaRPr lang="en-US" sz="1050" dirty="0">
              <a:solidFill>
                <a:prstClr val="white"/>
              </a:solidFill>
              <a:latin typeface="Lucida Console" panose="020B0609040504020204" pitchFamily="49" charset="0"/>
              <a:ea typeface="+mn-ea"/>
              <a:cs typeface="+mn-cs"/>
            </a:endParaRPr>
          </a:p>
        </p:txBody>
      </p:sp>
    </p:spTree>
    <p:extLst>
      <p:ext uri="{BB962C8B-B14F-4D97-AF65-F5344CB8AC3E}">
        <p14:creationId xmlns:p14="http://schemas.microsoft.com/office/powerpoint/2010/main" val="33736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Title 2063"/>
          <p:cNvSpPr>
            <a:spLocks noGrp="1"/>
          </p:cNvSpPr>
          <p:nvPr>
            <p:ph type="title"/>
          </p:nvPr>
        </p:nvSpPr>
        <p:spPr/>
        <p:txBody>
          <a:bodyPr/>
          <a:lstStyle/>
          <a:p>
            <a:r>
              <a:rPr lang="en-US" dirty="0"/>
              <a:t>Docker API</a:t>
            </a:r>
          </a:p>
        </p:txBody>
      </p:sp>
      <p:grpSp>
        <p:nvGrpSpPr>
          <p:cNvPr id="125" name="Group 124"/>
          <p:cNvGrpSpPr/>
          <p:nvPr/>
        </p:nvGrpSpPr>
        <p:grpSpPr>
          <a:xfrm>
            <a:off x="3072628" y="1629206"/>
            <a:ext cx="2642871" cy="2314547"/>
            <a:chOff x="4156030" y="3448050"/>
            <a:chExt cx="2566671" cy="2250456"/>
          </a:xfrm>
        </p:grpSpPr>
        <p:sp>
          <p:nvSpPr>
            <p:cNvPr id="126" name="Rectangle 125"/>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7" name="Flowchart: Alternate Process 126"/>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28" name="Group 127"/>
          <p:cNvGrpSpPr/>
          <p:nvPr/>
        </p:nvGrpSpPr>
        <p:grpSpPr>
          <a:xfrm>
            <a:off x="4475144" y="2114550"/>
            <a:ext cx="1135637" cy="1696328"/>
            <a:chOff x="7441366" y="1793260"/>
            <a:chExt cx="1135637" cy="1696328"/>
          </a:xfrm>
        </p:grpSpPr>
        <p:sp>
          <p:nvSpPr>
            <p:cNvPr id="129" name="Rectangle 128"/>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0" name="Flowchart: Alternate Process 129"/>
            <p:cNvSpPr/>
            <p:nvPr/>
          </p:nvSpPr>
          <p:spPr>
            <a:xfrm>
              <a:off x="7441366" y="1793260"/>
              <a:ext cx="1011255"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Images Cache</a:t>
              </a:r>
            </a:p>
          </p:txBody>
        </p:sp>
      </p:grpSp>
      <p:grpSp>
        <p:nvGrpSpPr>
          <p:cNvPr id="131" name="Group 130"/>
          <p:cNvGrpSpPr/>
          <p:nvPr/>
        </p:nvGrpSpPr>
        <p:grpSpPr>
          <a:xfrm>
            <a:off x="3206069" y="2114550"/>
            <a:ext cx="1135636" cy="1696328"/>
            <a:chOff x="6172291" y="1793260"/>
            <a:chExt cx="1135636" cy="1696328"/>
          </a:xfrm>
        </p:grpSpPr>
        <p:sp>
          <p:nvSpPr>
            <p:cNvPr id="132" name="Rectangle 131"/>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3" name="Flowchart: Alternate Process 132"/>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grpSp>
        <p:nvGrpSpPr>
          <p:cNvPr id="134" name="Group 133"/>
          <p:cNvGrpSpPr/>
          <p:nvPr/>
        </p:nvGrpSpPr>
        <p:grpSpPr>
          <a:xfrm>
            <a:off x="5943600" y="1433340"/>
            <a:ext cx="2530448" cy="1753030"/>
            <a:chOff x="288952" y="329375"/>
            <a:chExt cx="2530448" cy="1753030"/>
          </a:xfrm>
        </p:grpSpPr>
        <p:sp>
          <p:nvSpPr>
            <p:cNvPr id="135" name="Rectangle 134"/>
            <p:cNvSpPr/>
            <p:nvPr/>
          </p:nvSpPr>
          <p:spPr>
            <a:xfrm>
              <a:off x="304800" y="634605"/>
              <a:ext cx="2514600"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6" name="Flowchart: Alternate Process 135"/>
            <p:cNvSpPr/>
            <p:nvPr/>
          </p:nvSpPr>
          <p:spPr>
            <a:xfrm>
              <a:off x="288952" y="525388"/>
              <a:ext cx="804347" cy="2416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137"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38" name="Group 137"/>
          <p:cNvGrpSpPr/>
          <p:nvPr/>
        </p:nvGrpSpPr>
        <p:grpSpPr>
          <a:xfrm>
            <a:off x="7845032" y="2217318"/>
            <a:ext cx="409767" cy="835078"/>
            <a:chOff x="2190384" y="1113353"/>
            <a:chExt cx="409767" cy="835078"/>
          </a:xfrm>
        </p:grpSpPr>
        <p:pic>
          <p:nvPicPr>
            <p:cNvPr id="139"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6083081" y="2217318"/>
            <a:ext cx="409767" cy="835078"/>
            <a:chOff x="428433" y="1113353"/>
            <a:chExt cx="409767" cy="835078"/>
          </a:xfrm>
        </p:grpSpPr>
        <p:pic>
          <p:nvPicPr>
            <p:cNvPr id="142"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144"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p:cNvGrpSpPr/>
          <p:nvPr/>
        </p:nvGrpSpPr>
        <p:grpSpPr>
          <a:xfrm>
            <a:off x="7257715" y="2217318"/>
            <a:ext cx="409767" cy="835078"/>
            <a:chOff x="1548167" y="1113353"/>
            <a:chExt cx="409767" cy="835078"/>
          </a:xfrm>
        </p:grpSpPr>
        <p:pic>
          <p:nvPicPr>
            <p:cNvPr id="147"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p:cNvGrpSpPr/>
          <p:nvPr/>
        </p:nvGrpSpPr>
        <p:grpSpPr>
          <a:xfrm>
            <a:off x="609573" y="1624119"/>
            <a:ext cx="1711369" cy="1136758"/>
            <a:chOff x="4156031" y="3448050"/>
            <a:chExt cx="1711369" cy="952500"/>
          </a:xfrm>
        </p:grpSpPr>
        <p:sp>
          <p:nvSpPr>
            <p:cNvPr id="150" name="Rectangle 149"/>
            <p:cNvSpPr/>
            <p:nvPr/>
          </p:nvSpPr>
          <p:spPr>
            <a:xfrm>
              <a:off x="4156031" y="3562350"/>
              <a:ext cx="1711369" cy="8382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1" name="Flowchart: Alternate Process 150"/>
            <p:cNvSpPr/>
            <p:nvPr/>
          </p:nvSpPr>
          <p:spPr>
            <a:xfrm>
              <a:off x="4156031" y="3448050"/>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152" name="Flowchart: Alternate Process 151"/>
          <p:cNvSpPr/>
          <p:nvPr/>
        </p:nvSpPr>
        <p:spPr>
          <a:xfrm>
            <a:off x="794704" y="1925548"/>
            <a:ext cx="1223675" cy="228600"/>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pull</a:t>
            </a:r>
          </a:p>
        </p:txBody>
      </p:sp>
      <p:sp>
        <p:nvSpPr>
          <p:cNvPr id="153" name="Rectangle 152"/>
          <p:cNvSpPr/>
          <p:nvPr/>
        </p:nvSpPr>
        <p:spPr>
          <a:xfrm>
            <a:off x="3200898" y="1901833"/>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154"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Straight Arrow Connector 154"/>
          <p:cNvCxnSpPr>
            <a:endCxn id="127" idx="1"/>
          </p:cNvCxnSpPr>
          <p:nvPr/>
        </p:nvCxnSpPr>
        <p:spPr>
          <a:xfrm flipV="1">
            <a:off x="2325781" y="1746761"/>
            <a:ext cx="746847" cy="293087"/>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sp>
        <p:nvSpPr>
          <p:cNvPr id="156" name="Rectangle 155"/>
          <p:cNvSpPr/>
          <p:nvPr/>
        </p:nvSpPr>
        <p:spPr>
          <a:xfrm>
            <a:off x="4858870" y="244995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7" name="Flowchart: Alternate Process 156"/>
          <p:cNvSpPr/>
          <p:nvPr/>
        </p:nvSpPr>
        <p:spPr>
          <a:xfrm>
            <a:off x="796426" y="2168825"/>
            <a:ext cx="1223675" cy="228600"/>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run</a:t>
            </a:r>
          </a:p>
        </p:txBody>
      </p:sp>
      <p:cxnSp>
        <p:nvCxnSpPr>
          <p:cNvPr id="158" name="Straight Arrow Connector 157"/>
          <p:cNvCxnSpPr>
            <a:endCxn id="136" idx="1"/>
          </p:cNvCxnSpPr>
          <p:nvPr/>
        </p:nvCxnSpPr>
        <p:spPr>
          <a:xfrm flipV="1">
            <a:off x="5611133" y="1750179"/>
            <a:ext cx="332467" cy="220991"/>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pic>
        <p:nvPicPr>
          <p:cNvPr id="159"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160" name="Group 159"/>
          <p:cNvGrpSpPr/>
          <p:nvPr/>
        </p:nvGrpSpPr>
        <p:grpSpPr>
          <a:xfrm>
            <a:off x="3240661" y="2385182"/>
            <a:ext cx="540854" cy="333210"/>
            <a:chOff x="3240661" y="1005909"/>
            <a:chExt cx="540854" cy="333210"/>
          </a:xfrm>
        </p:grpSpPr>
        <p:grpSp>
          <p:nvGrpSpPr>
            <p:cNvPr id="161" name="Group 160"/>
            <p:cNvGrpSpPr/>
            <p:nvPr/>
          </p:nvGrpSpPr>
          <p:grpSpPr>
            <a:xfrm>
              <a:off x="3240661" y="1005909"/>
              <a:ext cx="540854" cy="333210"/>
              <a:chOff x="1926169" y="1632181"/>
              <a:chExt cx="540854" cy="333210"/>
            </a:xfrm>
          </p:grpSpPr>
          <p:sp>
            <p:nvSpPr>
              <p:cNvPr id="164" name="Rectangle 16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5" name="Rectangle 16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6" name="Group 165"/>
              <p:cNvGrpSpPr/>
              <p:nvPr/>
            </p:nvGrpSpPr>
            <p:grpSpPr>
              <a:xfrm>
                <a:off x="1989961" y="1665409"/>
                <a:ext cx="413499" cy="266755"/>
                <a:chOff x="1371600" y="2038342"/>
                <a:chExt cx="609600" cy="393263"/>
              </a:xfrm>
            </p:grpSpPr>
            <p:cxnSp>
              <p:nvCxnSpPr>
                <p:cNvPr id="170" name="Straight Connector 16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1" name="Straight Connector 17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2" name="Straight Connector 17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3" name="Straight Connector 17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4" name="Straight Connector 17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5" name="Straight Connector 17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6" name="Straight Connector 17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7" name="Straight Connector 17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8" name="Straight Connector 17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7" name="Rectangle 16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Rectangle 16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9" name="Rectangle 16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2" name="Rectangle 161"/>
            <p:cNvSpPr/>
            <p:nvPr/>
          </p:nvSpPr>
          <p:spPr>
            <a:xfrm>
              <a:off x="3347642" y="1092724"/>
              <a:ext cx="324240" cy="164616"/>
            </a:xfrm>
            <a:prstGeom prst="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63"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pic>
        <p:nvPicPr>
          <p:cNvPr id="179"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6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wipe(down)">
                                      <p:cBhvr>
                                        <p:cTn id="11" dur="500"/>
                                        <p:tgtEl>
                                          <p:spTgt spid="15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wipe(down)">
                                      <p:cBhvr>
                                        <p:cTn id="15" dur="500"/>
                                        <p:tgtEl>
                                          <p:spTgt spid="158"/>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59"/>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500"/>
                                        <p:tgtEl>
                                          <p:spTgt spid="157"/>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59"/>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160"/>
                                        </p:tgtEl>
                                        <p:attrNameLst>
                                          <p:attrName>style.visibility</p:attrName>
                                        </p:attrNameLst>
                                      </p:cBhvr>
                                      <p:to>
                                        <p:strVal val="visible"/>
                                      </p:to>
                                    </p:set>
                                    <p:animEffect transition="in" filter="fade">
                                      <p:cBhvr>
                                        <p:cTn id="35" dur="8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6" grpId="0" animBg="1"/>
      <p:bldP spid="1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189356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52750"/>
            <a:ext cx="2401527" cy="19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58007"/>
          </a:xfrm>
          <a:solidFill>
            <a:srgbClr val="012456"/>
          </a:solidFill>
        </p:spPr>
        <p:txBody>
          <a:bodyPr wrap="square" rtlCol="0">
            <a:spAutoFit/>
          </a:bodyPr>
          <a:lstStyle/>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err="1">
                <a:solidFill>
                  <a:srgbClr val="00B050"/>
                </a:solidFill>
                <a:latin typeface="Lucida Console" panose="020B0609040504020204" pitchFamily="49" charset="0"/>
                <a:ea typeface="+mn-ea"/>
                <a:cs typeface="+mn-cs"/>
              </a:rPr>
              <a:t>dotnet</a:t>
            </a:r>
            <a:r>
              <a:rPr lang="en-US" sz="1000" b="1" dirty="0">
                <a:solidFill>
                  <a:srgbClr val="00B050"/>
                </a:solidFill>
                <a:latin typeface="Lucida Console" panose="020B0609040504020204" pitchFamily="49" charset="0"/>
                <a:ea typeface="+mn-ea"/>
                <a:cs typeface="+mn-cs"/>
              </a:rPr>
              <a:t> new</a:t>
            </a:r>
          </a:p>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a:solidFill>
                  <a:srgbClr val="00B050"/>
                </a:solidFill>
                <a:latin typeface="Lucida Console" panose="020B0609040504020204" pitchFamily="49" charset="0"/>
                <a:ea typeface="+mn-ea"/>
                <a:cs typeface="+mn-cs"/>
              </a:rPr>
              <a:t>Code .</a:t>
            </a:r>
          </a:p>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 add a docker file</a:t>
            </a:r>
          </a:p>
          <a:p>
            <a:pPr marL="0" indent="0" fontAlgn="auto">
              <a:spcAft>
                <a:spcPts val="0"/>
              </a:spcAft>
              <a:buClrTx/>
              <a:buNone/>
            </a:pPr>
            <a:r>
              <a:rPr lang="en-US" sz="1000" b="1" dirty="0">
                <a:solidFill>
                  <a:prstClr val="white"/>
                </a:solidFill>
                <a:latin typeface="Lucida Console" panose="020B0609040504020204" pitchFamily="49" charset="0"/>
              </a:rPr>
              <a:t>PS </a:t>
            </a:r>
            <a:r>
              <a:rPr lang="en-US" sz="1000" b="1" dirty="0" err="1">
                <a:solidFill>
                  <a:srgbClr val="00B050"/>
                </a:solidFill>
                <a:latin typeface="Lucida Console" panose="020B0609040504020204" pitchFamily="49" charset="0"/>
              </a:rPr>
              <a:t>dotnet</a:t>
            </a:r>
            <a:r>
              <a:rPr lang="en-US" sz="1000" b="1" dirty="0">
                <a:solidFill>
                  <a:srgbClr val="00B050"/>
                </a:solidFill>
                <a:latin typeface="Lucida Console" panose="020B0609040504020204" pitchFamily="49" charset="0"/>
              </a:rPr>
              <a:t> restore</a:t>
            </a:r>
          </a:p>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err="1">
                <a:solidFill>
                  <a:srgbClr val="00B050"/>
                </a:solidFill>
                <a:latin typeface="Lucida Console" panose="020B0609040504020204" pitchFamily="49" charset="0"/>
                <a:ea typeface="+mn-ea"/>
                <a:cs typeface="+mn-cs"/>
              </a:rPr>
              <a:t>dotnet</a:t>
            </a:r>
            <a:r>
              <a:rPr lang="en-US" sz="1000" b="1" dirty="0">
                <a:solidFill>
                  <a:srgbClr val="00B050"/>
                </a:solidFill>
                <a:latin typeface="Lucida Console" panose="020B0609040504020204" pitchFamily="49" charset="0"/>
                <a:ea typeface="+mn-ea"/>
                <a:cs typeface="+mn-cs"/>
              </a:rPr>
              <a:t> build –c release</a:t>
            </a:r>
          </a:p>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err="1">
                <a:solidFill>
                  <a:srgbClr val="00B050"/>
                </a:solidFill>
                <a:latin typeface="Lucida Console" panose="020B0609040504020204" pitchFamily="49" charset="0"/>
                <a:ea typeface="+mn-ea"/>
                <a:cs typeface="+mn-cs"/>
              </a:rPr>
              <a:t>dotnet</a:t>
            </a:r>
            <a:r>
              <a:rPr lang="en-US" sz="1000" b="1" dirty="0">
                <a:solidFill>
                  <a:srgbClr val="00B050"/>
                </a:solidFill>
                <a:latin typeface="Lucida Console" panose="020B0609040504020204" pitchFamily="49" charset="0"/>
                <a:ea typeface="+mn-ea"/>
                <a:cs typeface="+mn-cs"/>
              </a:rPr>
              <a:t> publish –c release –o app</a:t>
            </a:r>
          </a:p>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a:solidFill>
                  <a:srgbClr val="00B050"/>
                </a:solidFill>
                <a:latin typeface="Lucida Console" panose="020B0609040504020204" pitchFamily="49" charset="0"/>
                <a:ea typeface="+mn-ea"/>
                <a:cs typeface="+mn-cs"/>
              </a:rPr>
              <a:t>Docker build –t </a:t>
            </a:r>
            <a:r>
              <a:rPr lang="en-US" sz="1000" b="1" dirty="0" err="1">
                <a:solidFill>
                  <a:srgbClr val="00B050"/>
                </a:solidFill>
                <a:latin typeface="Lucida Console" panose="020B0609040504020204" pitchFamily="49" charset="0"/>
                <a:ea typeface="+mn-ea"/>
                <a:cs typeface="+mn-cs"/>
              </a:rPr>
              <a:t>helloworld</a:t>
            </a:r>
            <a:r>
              <a:rPr lang="en-US" sz="1000" b="1" dirty="0">
                <a:solidFill>
                  <a:srgbClr val="00B050"/>
                </a:solidFill>
                <a:latin typeface="Lucida Console" panose="020B0609040504020204" pitchFamily="49" charset="0"/>
                <a:ea typeface="+mn-ea"/>
                <a:cs typeface="+mn-cs"/>
              </a:rPr>
              <a:t> .</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Sending build context to Docker daemon 667.6 kB</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Step 1 : FROM </a:t>
            </a:r>
            <a:r>
              <a:rPr lang="en-US" sz="700" dirty="0" err="1">
                <a:solidFill>
                  <a:prstClr val="white"/>
                </a:solidFill>
                <a:latin typeface="Lucida Console" panose="020B0609040504020204" pitchFamily="49" charset="0"/>
                <a:ea typeface="+mn-ea"/>
                <a:cs typeface="+mn-cs"/>
              </a:rPr>
              <a:t>microsoft</a:t>
            </a:r>
            <a:r>
              <a:rPr lang="en-US" sz="700" dirty="0">
                <a:solidFill>
                  <a:prstClr val="white"/>
                </a:solidFill>
                <a:latin typeface="Lucida Console" panose="020B0609040504020204" pitchFamily="49" charset="0"/>
                <a:ea typeface="+mn-ea"/>
                <a:cs typeface="+mn-cs"/>
              </a:rPr>
              <a:t>/dotnet:1.0.0-rc2-core</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c7a9cf9c81f5</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Step 2 : WORKDIR /app</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Using cache</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eb9360aaf982</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Step 3 : COPY /app /app</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Using cache</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80e66eaa09e0</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Step 4 : ENTRYPOINT </a:t>
            </a:r>
            <a:r>
              <a:rPr lang="en-US" sz="700" dirty="0" err="1">
                <a:solidFill>
                  <a:prstClr val="white"/>
                </a:solidFill>
                <a:latin typeface="Lucida Console" panose="020B0609040504020204" pitchFamily="49" charset="0"/>
                <a:ea typeface="+mn-ea"/>
                <a:cs typeface="+mn-cs"/>
              </a:rPr>
              <a:t>dotnet</a:t>
            </a:r>
            <a:r>
              <a:rPr lang="en-US" sz="700" dirty="0">
                <a:solidFill>
                  <a:prstClr val="white"/>
                </a:solidFill>
                <a:latin typeface="Lucida Console" panose="020B0609040504020204" pitchFamily="49" charset="0"/>
                <a:ea typeface="+mn-ea"/>
                <a:cs typeface="+mn-cs"/>
              </a:rPr>
              <a:t> DotNetHelloWorld.dll</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Using cache</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 ---&gt; e559e0c38fbd</a:t>
            </a:r>
          </a:p>
          <a:p>
            <a:pPr marL="0" lvl="0" indent="0" fontAlgn="auto">
              <a:spcAft>
                <a:spcPts val="0"/>
              </a:spcAft>
              <a:buClrTx/>
              <a:buNone/>
            </a:pPr>
            <a:r>
              <a:rPr lang="en-US" sz="700" dirty="0">
                <a:solidFill>
                  <a:prstClr val="white"/>
                </a:solidFill>
                <a:latin typeface="Lucida Console" panose="020B0609040504020204" pitchFamily="49" charset="0"/>
                <a:ea typeface="+mn-ea"/>
                <a:cs typeface="+mn-cs"/>
              </a:rPr>
              <a:t>Successfully built e559e0c38fbd</a:t>
            </a:r>
          </a:p>
          <a:p>
            <a:pPr marL="0" lvl="0" indent="0" fontAlgn="auto">
              <a:spcAft>
                <a:spcPts val="0"/>
              </a:spcAft>
              <a:buClrTx/>
              <a:buNone/>
            </a:pPr>
            <a:r>
              <a:rPr lang="en-US" sz="1000" dirty="0">
                <a:solidFill>
                  <a:prstClr val="white"/>
                </a:solidFill>
                <a:latin typeface="Lucida Console" panose="020B0609040504020204" pitchFamily="49" charset="0"/>
                <a:ea typeface="+mn-ea"/>
                <a:cs typeface="+mn-cs"/>
              </a:rPr>
              <a:t>PS </a:t>
            </a:r>
            <a:r>
              <a:rPr lang="en-US" sz="1000" b="1" dirty="0">
                <a:solidFill>
                  <a:srgbClr val="00B050"/>
                </a:solidFill>
                <a:latin typeface="Lucida Console" panose="020B0609040504020204" pitchFamily="49" charset="0"/>
                <a:ea typeface="+mn-ea"/>
                <a:cs typeface="+mn-cs"/>
              </a:rPr>
              <a:t>docker images</a:t>
            </a:r>
          </a:p>
          <a:p>
            <a:pPr marL="0" lvl="0" indent="0" fontAlgn="auto">
              <a:spcAft>
                <a:spcPts val="0"/>
              </a:spcAft>
              <a:buClrTx/>
              <a:buNone/>
            </a:pPr>
            <a:r>
              <a:rPr lang="en-US" sz="1000" u="sng" dirty="0">
                <a:solidFill>
                  <a:prstClr val="white"/>
                </a:solidFill>
                <a:latin typeface="Lucida Console" panose="020B0609040504020204" pitchFamily="49" charset="0"/>
                <a:ea typeface="+mn-ea"/>
                <a:cs typeface="+mn-cs"/>
              </a:rPr>
              <a:t>REPOSITORY         TAG       IMAGE ID       CREATED         SIZE</a:t>
            </a:r>
          </a:p>
          <a:p>
            <a:pPr marL="0" lvl="0" indent="0" fontAlgn="auto">
              <a:spcAft>
                <a:spcPts val="0"/>
              </a:spcAft>
              <a:buClrTx/>
              <a:buNone/>
            </a:pPr>
            <a:r>
              <a:rPr lang="en-US" sz="1000" dirty="0" err="1">
                <a:solidFill>
                  <a:prstClr val="white"/>
                </a:solidFill>
                <a:latin typeface="Lucida Console" panose="020B0609040504020204" pitchFamily="49" charset="0"/>
                <a:ea typeface="+mn-ea"/>
                <a:cs typeface="+mn-cs"/>
              </a:rPr>
              <a:t>helloworld</a:t>
            </a:r>
            <a:r>
              <a:rPr lang="en-US" sz="1000" dirty="0">
                <a:solidFill>
                  <a:prstClr val="white"/>
                </a:solidFill>
                <a:latin typeface="Lucida Console" panose="020B0609040504020204" pitchFamily="49" charset="0"/>
                <a:ea typeface="+mn-ea"/>
                <a:cs typeface="+mn-cs"/>
              </a:rPr>
              <a:t>         latest    ae30949a3358   5 seconds ago   242.4 MB</a:t>
            </a:r>
          </a:p>
          <a:p>
            <a:pPr marL="0" lvl="0" indent="0" fontAlgn="auto">
              <a:spcAft>
                <a:spcPts val="0"/>
              </a:spcAft>
              <a:buClrTx/>
              <a:buNone/>
            </a:pPr>
            <a:r>
              <a:rPr lang="en-US" sz="1000" dirty="0">
                <a:solidFill>
                  <a:prstClr val="white"/>
                </a:solidFill>
                <a:latin typeface="Lucida Console" panose="020B0609040504020204" pitchFamily="49" charset="0"/>
                <a:ea typeface="+mn-ea"/>
                <a:cs typeface="+mn-cs"/>
              </a:rPr>
              <a:t>PS </a:t>
            </a:r>
            <a:r>
              <a:rPr lang="en-US" sz="1000" b="1" dirty="0">
                <a:solidFill>
                  <a:srgbClr val="00B050"/>
                </a:solidFill>
                <a:latin typeface="Lucida Console" panose="020B0609040504020204" pitchFamily="49" charset="0"/>
                <a:ea typeface="+mn-ea"/>
                <a:cs typeface="+mn-cs"/>
              </a:rPr>
              <a:t>docker run </a:t>
            </a:r>
            <a:r>
              <a:rPr lang="en-US" sz="1000" b="1" dirty="0" err="1">
                <a:solidFill>
                  <a:srgbClr val="00B050"/>
                </a:solidFill>
                <a:latin typeface="Lucida Console" panose="020B0609040504020204" pitchFamily="49" charset="0"/>
                <a:ea typeface="+mn-ea"/>
                <a:cs typeface="+mn-cs"/>
              </a:rPr>
              <a:t>helloworld</a:t>
            </a:r>
            <a:endParaRPr lang="en-US" sz="1000" b="1" dirty="0">
              <a:solidFill>
                <a:srgbClr val="00B050"/>
              </a:solidFill>
              <a:latin typeface="Lucida Console" panose="020B0609040504020204" pitchFamily="49" charset="0"/>
              <a:ea typeface="+mn-ea"/>
              <a:cs typeface="+mn-cs"/>
            </a:endParaRPr>
          </a:p>
          <a:p>
            <a:pPr marL="0" lvl="0" indent="0" fontAlgn="auto">
              <a:spcAft>
                <a:spcPts val="0"/>
              </a:spcAft>
              <a:buClrTx/>
              <a:buNone/>
            </a:pPr>
            <a:r>
              <a:rPr lang="en-US" sz="1000" dirty="0">
                <a:solidFill>
                  <a:prstClr val="white"/>
                </a:solidFill>
                <a:latin typeface="Lucida Console" panose="020B0609040504020204" pitchFamily="49" charset="0"/>
                <a:ea typeface="+mn-ea"/>
                <a:cs typeface="+mn-cs"/>
              </a:rPr>
              <a:t>Hello World! </a:t>
            </a:r>
          </a:p>
        </p:txBody>
      </p:sp>
      <p:sp>
        <p:nvSpPr>
          <p:cNvPr id="14" name="Freeform: Shape 13"/>
          <p:cNvSpPr/>
          <p:nvPr/>
        </p:nvSpPr>
        <p:spPr>
          <a:xfrm>
            <a:off x="4644008" y="1131590"/>
            <a:ext cx="3672408" cy="2154436"/>
          </a:xfrm>
          <a:custGeom>
            <a:avLst/>
            <a:gdLst>
              <a:gd name="connsiteX0" fmla="*/ 1 w 3672408"/>
              <a:gd name="connsiteY0" fmla="*/ 0 h 2154436"/>
              <a:gd name="connsiteX1" fmla="*/ 117411 w 3672408"/>
              <a:gd name="connsiteY1" fmla="*/ 0 h 2154436"/>
              <a:gd name="connsiteX2" fmla="*/ 936105 w 3672408"/>
              <a:gd name="connsiteY2" fmla="*/ 0 h 2154436"/>
              <a:gd name="connsiteX3" fmla="*/ 1106725 w 3672408"/>
              <a:gd name="connsiteY3" fmla="*/ 0 h 2154436"/>
              <a:gd name="connsiteX4" fmla="*/ 1152128 w 3672408"/>
              <a:gd name="connsiteY4" fmla="*/ 45403 h 2154436"/>
              <a:gd name="connsiteX5" fmla="*/ 1152128 w 3672408"/>
              <a:gd name="connsiteY5" fmla="*/ 227012 h 2154436"/>
              <a:gd name="connsiteX6" fmla="*/ 1144171 w 3672408"/>
              <a:gd name="connsiteY6" fmla="*/ 246221 h 2154436"/>
              <a:gd name="connsiteX7" fmla="*/ 3672408 w 3672408"/>
              <a:gd name="connsiteY7" fmla="*/ 246221 h 2154436"/>
              <a:gd name="connsiteX8" fmla="*/ 3672408 w 3672408"/>
              <a:gd name="connsiteY8" fmla="*/ 2154436 h 2154436"/>
              <a:gd name="connsiteX9" fmla="*/ 0 w 3672408"/>
              <a:gd name="connsiteY9" fmla="*/ 2154436 h 2154436"/>
              <a:gd name="connsiteX10" fmla="*/ 0 w 3672408"/>
              <a:gd name="connsiteY10" fmla="*/ 246221 h 2154436"/>
              <a:gd name="connsiteX11" fmla="*/ 1 w 3672408"/>
              <a:gd name="connsiteY11" fmla="*/ 246221 h 215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2408" h="2154436">
                <a:moveTo>
                  <a:pt x="1" y="0"/>
                </a:moveTo>
                <a:lnTo>
                  <a:pt x="117411" y="0"/>
                </a:lnTo>
                <a:lnTo>
                  <a:pt x="936105" y="0"/>
                </a:lnTo>
                <a:lnTo>
                  <a:pt x="1106725" y="0"/>
                </a:lnTo>
                <a:cubicBezTo>
                  <a:pt x="1131800" y="0"/>
                  <a:pt x="1152128" y="20328"/>
                  <a:pt x="1152128" y="45403"/>
                </a:cubicBezTo>
                <a:lnTo>
                  <a:pt x="1152128" y="227012"/>
                </a:lnTo>
                <a:lnTo>
                  <a:pt x="1144171" y="246221"/>
                </a:lnTo>
                <a:lnTo>
                  <a:pt x="3672408" y="246221"/>
                </a:lnTo>
                <a:lnTo>
                  <a:pt x="3672408" y="2154436"/>
                </a:lnTo>
                <a:lnTo>
                  <a:pt x="0" y="2154436"/>
                </a:lnTo>
                <a:lnTo>
                  <a:pt x="0" y="246221"/>
                </a:lnTo>
                <a:lnTo>
                  <a:pt x="1" y="246221"/>
                </a:lnTo>
                <a:close/>
              </a:path>
            </a:pathLst>
          </a:custGeom>
          <a:solidFill>
            <a:schemeClr val="tx1"/>
          </a:solidFill>
          <a:ln w="9525">
            <a:solidFill>
              <a:schemeClr val="bg1">
                <a:lumMod val="50000"/>
              </a:schemeClr>
            </a:solidFill>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auto">
              <a:spcAft>
                <a:spcPts val="0"/>
              </a:spcAft>
            </a:pPr>
            <a:r>
              <a:rPr lang="en-US" sz="1000" dirty="0">
                <a:solidFill>
                  <a:schemeClr val="bg2"/>
                </a:solidFill>
                <a:latin typeface="Lucida Console" panose="020B0609040504020204" pitchFamily="49" charset="0"/>
              </a:rPr>
              <a:t>Dockerfile</a:t>
            </a:r>
            <a:br>
              <a:rPr lang="en-US" sz="1000" dirty="0">
                <a:solidFill>
                  <a:schemeClr val="tx2">
                    <a:lumMod val="60000"/>
                    <a:lumOff val="40000"/>
                  </a:schemeClr>
                </a:solidFill>
                <a:latin typeface="Lucida Console" panose="020B0609040504020204" pitchFamily="49" charset="0"/>
              </a:rPr>
            </a:br>
            <a:br>
              <a:rPr lang="en-US" sz="1000" dirty="0">
                <a:solidFill>
                  <a:schemeClr val="tx2">
                    <a:lumMod val="60000"/>
                    <a:lumOff val="40000"/>
                  </a:schemeClr>
                </a:solidFill>
                <a:latin typeface="Lucida Console" panose="020B0609040504020204" pitchFamily="49" charset="0"/>
              </a:rPr>
            </a:br>
            <a:r>
              <a:rPr lang="en-US" sz="1000" dirty="0">
                <a:solidFill>
                  <a:srgbClr val="33CC33"/>
                </a:solidFill>
                <a:latin typeface="Lucida Console" panose="020B0609040504020204" pitchFamily="49" charset="0"/>
              </a:rPr>
              <a:t># Use the .NET Core </a:t>
            </a:r>
            <a:r>
              <a:rPr lang="en-US" sz="1000" i="1" dirty="0">
                <a:solidFill>
                  <a:srgbClr val="33CC33"/>
                </a:solidFill>
                <a:latin typeface="Lucida Console" panose="020B0609040504020204" pitchFamily="49" charset="0"/>
              </a:rPr>
              <a:t>runtime</a:t>
            </a:r>
            <a:r>
              <a:rPr lang="en-US" sz="1000" dirty="0">
                <a:solidFill>
                  <a:srgbClr val="33CC33"/>
                </a:solidFill>
                <a:latin typeface="Lucida Console" panose="020B0609040504020204" pitchFamily="49" charset="0"/>
              </a:rPr>
              <a:t>, </a:t>
            </a:r>
            <a:r>
              <a:rPr lang="en-US" sz="1000" i="1" dirty="0">
                <a:solidFill>
                  <a:srgbClr val="33CC33"/>
                </a:solidFill>
                <a:latin typeface="Lucida Console" panose="020B0609040504020204" pitchFamily="49" charset="0"/>
              </a:rPr>
              <a:t>optimized image</a:t>
            </a:r>
          </a:p>
          <a:p>
            <a:pPr marL="0" indent="0" fontAlgn="auto">
              <a:spcAft>
                <a:spcPts val="0"/>
              </a:spcAft>
              <a:buClrTx/>
              <a:buNone/>
            </a:pPr>
            <a:r>
              <a:rPr lang="en-US" sz="1000" dirty="0">
                <a:solidFill>
                  <a:schemeClr val="tx2">
                    <a:lumMod val="60000"/>
                    <a:lumOff val="40000"/>
                  </a:schemeClr>
                </a:solidFill>
                <a:latin typeface="Lucida Console" panose="020B0609040504020204" pitchFamily="49" charset="0"/>
              </a:rPr>
              <a:t>FROM </a:t>
            </a:r>
            <a:r>
              <a:rPr lang="en-US" sz="1000" dirty="0" err="1">
                <a:solidFill>
                  <a:prstClr val="white"/>
                </a:solidFill>
                <a:latin typeface="Lucida Console" panose="020B0609040504020204" pitchFamily="49" charset="0"/>
              </a:rPr>
              <a:t>microsoft</a:t>
            </a:r>
            <a:r>
              <a:rPr lang="en-US" sz="1000" dirty="0">
                <a:solidFill>
                  <a:prstClr val="white"/>
                </a:solidFill>
                <a:latin typeface="Lucida Console" panose="020B0609040504020204" pitchFamily="49" charset="0"/>
              </a:rPr>
              <a:t>/dotnet:1.0.0-core</a:t>
            </a:r>
          </a:p>
          <a:p>
            <a:pPr marL="0" indent="0" fontAlgn="auto">
              <a:spcAft>
                <a:spcPts val="0"/>
              </a:spcAft>
              <a:buClrTx/>
              <a:buNone/>
            </a:pPr>
            <a:endParaRPr lang="en-US" sz="1000" dirty="0">
              <a:solidFill>
                <a:prstClr val="white"/>
              </a:solidFill>
              <a:latin typeface="Lucida Console" panose="020B0609040504020204" pitchFamily="49" charset="0"/>
            </a:endParaRPr>
          </a:p>
          <a:p>
            <a:pPr marL="0" indent="0" fontAlgn="auto">
              <a:spcAft>
                <a:spcPts val="0"/>
              </a:spcAft>
              <a:buClrTx/>
              <a:buNone/>
            </a:pPr>
            <a:r>
              <a:rPr lang="en-US" sz="1000" dirty="0">
                <a:solidFill>
                  <a:srgbClr val="33CC33"/>
                </a:solidFill>
                <a:latin typeface="Lucida Console" panose="020B0609040504020204" pitchFamily="49" charset="0"/>
              </a:rPr>
              <a:t># Set the Working Directory</a:t>
            </a:r>
          </a:p>
          <a:p>
            <a:pPr marL="0" indent="0" fontAlgn="auto">
              <a:spcAft>
                <a:spcPts val="0"/>
              </a:spcAft>
              <a:buClrTx/>
              <a:buNone/>
            </a:pPr>
            <a:r>
              <a:rPr lang="en-US" sz="1000" dirty="0">
                <a:solidFill>
                  <a:schemeClr val="tx2">
                    <a:lumMod val="60000"/>
                    <a:lumOff val="40000"/>
                  </a:schemeClr>
                </a:solidFill>
                <a:latin typeface="Lucida Console" panose="020B0609040504020204" pitchFamily="49" charset="0"/>
              </a:rPr>
              <a:t>WORKDIR</a:t>
            </a:r>
            <a:r>
              <a:rPr lang="en-US" sz="1000" dirty="0">
                <a:solidFill>
                  <a:prstClr val="white"/>
                </a:solidFill>
                <a:latin typeface="Lucida Console" panose="020B0609040504020204" pitchFamily="49" charset="0"/>
              </a:rPr>
              <a:t> /app</a:t>
            </a:r>
          </a:p>
          <a:p>
            <a:pPr marL="0" indent="0" fontAlgn="auto">
              <a:spcAft>
                <a:spcPts val="0"/>
              </a:spcAft>
              <a:buClrTx/>
              <a:buNone/>
            </a:pPr>
            <a:endParaRPr lang="en-US" sz="1000" dirty="0">
              <a:solidFill>
                <a:prstClr val="white"/>
              </a:solidFill>
              <a:latin typeface="Lucida Console" panose="020B0609040504020204" pitchFamily="49" charset="0"/>
            </a:endParaRPr>
          </a:p>
          <a:p>
            <a:pPr marL="0" indent="0" fontAlgn="auto">
              <a:spcAft>
                <a:spcPts val="0"/>
              </a:spcAft>
              <a:buClrTx/>
              <a:buNone/>
            </a:pPr>
            <a:r>
              <a:rPr lang="en-US" sz="1000" dirty="0">
                <a:solidFill>
                  <a:srgbClr val="33CC33"/>
                </a:solidFill>
                <a:latin typeface="Lucida Console" panose="020B0609040504020204" pitchFamily="49" charset="0"/>
              </a:rPr>
              <a:t># Copy the compiled &amp; published app</a:t>
            </a:r>
          </a:p>
          <a:p>
            <a:pPr marL="0" indent="0" fontAlgn="auto">
              <a:spcAft>
                <a:spcPts val="0"/>
              </a:spcAft>
              <a:buClrTx/>
              <a:buNone/>
            </a:pPr>
            <a:r>
              <a:rPr lang="en-US" sz="1000" dirty="0">
                <a:solidFill>
                  <a:schemeClr val="tx2">
                    <a:lumMod val="60000"/>
                    <a:lumOff val="40000"/>
                  </a:schemeClr>
                </a:solidFill>
                <a:latin typeface="Lucida Console" panose="020B0609040504020204" pitchFamily="49" charset="0"/>
              </a:rPr>
              <a:t>COPY</a:t>
            </a:r>
            <a:r>
              <a:rPr lang="en-US" sz="1000" dirty="0">
                <a:solidFill>
                  <a:prstClr val="white"/>
                </a:solidFill>
                <a:latin typeface="Lucida Console" panose="020B0609040504020204" pitchFamily="49" charset="0"/>
              </a:rPr>
              <a:t> /app /app</a:t>
            </a:r>
          </a:p>
          <a:p>
            <a:pPr marL="0" indent="0" fontAlgn="auto">
              <a:spcAft>
                <a:spcPts val="0"/>
              </a:spcAft>
              <a:buClrTx/>
              <a:buNone/>
            </a:pPr>
            <a:endParaRPr lang="en-US" sz="1000" dirty="0">
              <a:solidFill>
                <a:prstClr val="white"/>
              </a:solidFill>
              <a:latin typeface="Lucida Console" panose="020B0609040504020204" pitchFamily="49" charset="0"/>
            </a:endParaRPr>
          </a:p>
          <a:p>
            <a:pPr marL="0" indent="0" fontAlgn="auto">
              <a:spcAft>
                <a:spcPts val="0"/>
              </a:spcAft>
              <a:buClrTx/>
              <a:buNone/>
            </a:pPr>
            <a:r>
              <a:rPr lang="en-US" sz="1000" dirty="0">
                <a:solidFill>
                  <a:srgbClr val="33CC33"/>
                </a:solidFill>
                <a:latin typeface="Lucida Console" panose="020B0609040504020204" pitchFamily="49" charset="0"/>
              </a:rPr>
              <a:t># Start the app</a:t>
            </a:r>
          </a:p>
          <a:p>
            <a:pPr marL="0" indent="0" fontAlgn="auto">
              <a:spcAft>
                <a:spcPts val="0"/>
              </a:spcAft>
              <a:buClrTx/>
              <a:buNone/>
            </a:pPr>
            <a:r>
              <a:rPr lang="en-US" sz="1000" dirty="0">
                <a:solidFill>
                  <a:schemeClr val="tx2">
                    <a:lumMod val="60000"/>
                    <a:lumOff val="40000"/>
                  </a:schemeClr>
                </a:solidFill>
                <a:latin typeface="Lucida Console" panose="020B0609040504020204" pitchFamily="49" charset="0"/>
              </a:rPr>
              <a:t>ENTRYPOINT</a:t>
            </a:r>
            <a:r>
              <a:rPr lang="en-US" sz="1000" dirty="0">
                <a:solidFill>
                  <a:prstClr val="white"/>
                </a:solidFill>
                <a:latin typeface="Lucida Console" panose="020B0609040504020204" pitchFamily="49" charset="0"/>
              </a:rPr>
              <a:t> [</a:t>
            </a:r>
            <a:r>
              <a:rPr lang="en-US" sz="1000" dirty="0">
                <a:solidFill>
                  <a:schemeClr val="accent6">
                    <a:lumMod val="60000"/>
                    <a:lumOff val="40000"/>
                  </a:schemeClr>
                </a:solidFill>
                <a:latin typeface="Lucida Console" panose="020B0609040504020204" pitchFamily="49" charset="0"/>
              </a:rPr>
              <a:t>"</a:t>
            </a:r>
            <a:r>
              <a:rPr lang="en-US" sz="1000" dirty="0" err="1">
                <a:solidFill>
                  <a:schemeClr val="accent6">
                    <a:lumMod val="60000"/>
                    <a:lumOff val="40000"/>
                  </a:schemeClr>
                </a:solidFill>
                <a:latin typeface="Lucida Console" panose="020B0609040504020204" pitchFamily="49" charset="0"/>
              </a:rPr>
              <a:t>dotnet</a:t>
            </a:r>
            <a:r>
              <a:rPr lang="en-US" sz="1000" dirty="0">
                <a:solidFill>
                  <a:schemeClr val="accent6">
                    <a:lumMod val="60000"/>
                    <a:lumOff val="40000"/>
                  </a:schemeClr>
                </a:solidFill>
                <a:latin typeface="Lucida Console" panose="020B0609040504020204" pitchFamily="49" charset="0"/>
              </a:rPr>
              <a:t>"</a:t>
            </a:r>
            <a:r>
              <a:rPr lang="en-US" sz="1000" dirty="0">
                <a:solidFill>
                  <a:prstClr val="white"/>
                </a:solidFill>
                <a:latin typeface="Lucida Console" panose="020B0609040504020204" pitchFamily="49" charset="0"/>
              </a:rPr>
              <a:t>, </a:t>
            </a:r>
            <a:r>
              <a:rPr lang="en-US" sz="1000" dirty="0">
                <a:solidFill>
                  <a:schemeClr val="accent6">
                    <a:lumMod val="60000"/>
                    <a:lumOff val="40000"/>
                  </a:schemeClr>
                </a:solidFill>
                <a:latin typeface="Lucida Console" panose="020B0609040504020204" pitchFamily="49" charset="0"/>
              </a:rPr>
              <a:t>"HelloWorld.dll"</a:t>
            </a:r>
            <a:r>
              <a:rPr lang="en-US" sz="1000" dirty="0">
                <a:solidFill>
                  <a:prstClr val="white"/>
                </a:solidFill>
                <a:latin typeface="Lucida Console" panose="020B0609040504020204" pitchFamily="49" charset="0"/>
              </a:rPr>
              <a:t>]</a:t>
            </a:r>
          </a:p>
        </p:txBody>
      </p:sp>
    </p:spTree>
    <p:extLst>
      <p:ext uri="{BB962C8B-B14F-4D97-AF65-F5344CB8AC3E}">
        <p14:creationId xmlns:p14="http://schemas.microsoft.com/office/powerpoint/2010/main" val="97689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4568195" y="1292907"/>
            <a:ext cx="2642871" cy="2314547"/>
            <a:chOff x="4156030" y="3448050"/>
            <a:chExt cx="2566671" cy="2250456"/>
          </a:xfrm>
        </p:grpSpPr>
        <p:sp>
          <p:nvSpPr>
            <p:cNvPr id="129" name="Rectangle 128"/>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0" name="Flowchart: Alternate Process 129"/>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31" name="Group 130"/>
          <p:cNvGrpSpPr/>
          <p:nvPr/>
        </p:nvGrpSpPr>
        <p:grpSpPr>
          <a:xfrm>
            <a:off x="5970712" y="1778251"/>
            <a:ext cx="1135636" cy="1696328"/>
            <a:chOff x="7441367" y="1793260"/>
            <a:chExt cx="1135636" cy="1696328"/>
          </a:xfrm>
        </p:grpSpPr>
        <p:sp>
          <p:nvSpPr>
            <p:cNvPr id="132" name="Rectangle 131"/>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3" name="Flowchart: Alternate Process 132"/>
            <p:cNvSpPr/>
            <p:nvPr/>
          </p:nvSpPr>
          <p:spPr>
            <a:xfrm>
              <a:off x="7441367" y="1793260"/>
              <a:ext cx="667160"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Images</a:t>
              </a:r>
            </a:p>
          </p:txBody>
        </p:sp>
      </p:grpSp>
      <p:grpSp>
        <p:nvGrpSpPr>
          <p:cNvPr id="134" name="Group 133"/>
          <p:cNvGrpSpPr/>
          <p:nvPr/>
        </p:nvGrpSpPr>
        <p:grpSpPr>
          <a:xfrm>
            <a:off x="4701636" y="1778251"/>
            <a:ext cx="1135636" cy="1696328"/>
            <a:chOff x="6172291" y="1793260"/>
            <a:chExt cx="1135636" cy="1696328"/>
          </a:xfrm>
        </p:grpSpPr>
        <p:sp>
          <p:nvSpPr>
            <p:cNvPr id="135" name="Rectangle 134"/>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6" name="Flowchart: Alternate Process 135"/>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grpSp>
        <p:nvGrpSpPr>
          <p:cNvPr id="137" name="Group 136"/>
          <p:cNvGrpSpPr/>
          <p:nvPr/>
        </p:nvGrpSpPr>
        <p:grpSpPr>
          <a:xfrm>
            <a:off x="6079086" y="2557154"/>
            <a:ext cx="417984" cy="417984"/>
            <a:chOff x="4194073" y="1320138"/>
            <a:chExt cx="600586" cy="600586"/>
          </a:xfrm>
        </p:grpSpPr>
        <p:sp>
          <p:nvSpPr>
            <p:cNvPr id="138" name="Rectangle 137"/>
            <p:cNvSpPr/>
            <p:nvPr/>
          </p:nvSpPr>
          <p:spPr>
            <a:xfrm>
              <a:off x="4194073" y="1320138"/>
              <a:ext cx="600586" cy="600586"/>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3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p:cNvGrpSpPr/>
          <p:nvPr/>
        </p:nvGrpSpPr>
        <p:grpSpPr>
          <a:xfrm>
            <a:off x="304799" y="3058449"/>
            <a:ext cx="2514601" cy="1562100"/>
            <a:chOff x="304799" y="3058449"/>
            <a:chExt cx="2514601" cy="1562100"/>
          </a:xfrm>
        </p:grpSpPr>
        <p:sp>
          <p:nvSpPr>
            <p:cNvPr id="141" name="Rectangle 140"/>
            <p:cNvSpPr/>
            <p:nvPr/>
          </p:nvSpPr>
          <p:spPr>
            <a:xfrm>
              <a:off x="304800" y="3172749"/>
              <a:ext cx="2514600" cy="1447800"/>
            </a:xfrm>
            <a:prstGeom prst="rect">
              <a:avLst/>
            </a:prstGeom>
            <a:solidFill>
              <a:srgbClr val="ADE5F9"/>
            </a:solidFill>
            <a:ln w="19050" cap="flat" cmpd="sng" algn="ctr">
              <a:solidFill>
                <a:srgbClr val="00506E"/>
              </a:solidFill>
              <a:prstDash val="solid"/>
            </a:ln>
            <a:effectLst/>
          </p:spPr>
          <p:txBody>
            <a:bodyPr rtlCol="0" anchor="ctr"/>
            <a:lstStyle/>
            <a:p>
              <a:pPr lvl="0" algn="ctr" defTabSz="1243493" fontAlgn="auto">
                <a:spcBef>
                  <a:spcPts val="0"/>
                </a:spcBef>
                <a:spcAft>
                  <a:spcPts val="0"/>
                </a:spcAft>
                <a:defRPr/>
              </a:pPr>
              <a:r>
                <a:rPr lang="en-US" sz="1400" kern="0" dirty="0">
                  <a:solidFill>
                    <a:prstClr val="black"/>
                  </a:solidFill>
                  <a:latin typeface="Calibri"/>
                  <a:ea typeface="+mn-ea"/>
                  <a:cs typeface="+mn-cs"/>
                </a:rPr>
                <a:t>0001</a:t>
              </a:r>
              <a:r>
                <a:rPr lang="en-US" sz="1400" b="1" kern="0" dirty="0">
                  <a:solidFill>
                    <a:prstClr val="black"/>
                  </a:solidFill>
                  <a:latin typeface="Calibri"/>
                  <a:ea typeface="+mn-ea"/>
                  <a:cs typeface="+mn-cs"/>
                </a:rPr>
                <a:t>Program.cs</a:t>
              </a:r>
              <a:r>
                <a:rPr lang="en-US" sz="1400" kern="0" dirty="0">
                  <a:solidFill>
                    <a:prstClr val="black"/>
                  </a:solidFill>
                  <a:latin typeface="Calibri"/>
                  <a:ea typeface="+mn-ea"/>
                  <a:cs typeface="+mn-cs"/>
                </a:rPr>
                <a:t>110</a:t>
              </a:r>
            </a:p>
            <a:p>
              <a:pPr lvl="0" algn="ctr" defTabSz="1243493" fontAlgn="auto">
                <a:spcBef>
                  <a:spcPts val="0"/>
                </a:spcBef>
                <a:spcAft>
                  <a:spcPts val="0"/>
                </a:spcAft>
                <a:defRPr/>
              </a:pPr>
              <a:r>
                <a:rPr lang="en-US" sz="2000" b="1" kern="0" dirty="0">
                  <a:solidFill>
                    <a:prstClr val="black"/>
                  </a:solidFill>
                  <a:latin typeface="Calibri"/>
                  <a:ea typeface="+mn-ea"/>
                  <a:cs typeface="+mn-cs"/>
                </a:rPr>
                <a:t>HelloWorld.dll</a:t>
              </a:r>
            </a:p>
            <a:p>
              <a:pPr lvl="0" algn="ctr" defTabSz="1243493" fontAlgn="auto">
                <a:spcBef>
                  <a:spcPts val="0"/>
                </a:spcBef>
                <a:spcAft>
                  <a:spcPts val="0"/>
                </a:spcAft>
                <a:defRPr/>
              </a:pPr>
              <a:r>
                <a:rPr lang="en-US" sz="1400" kern="0" dirty="0">
                  <a:solidFill>
                    <a:prstClr val="black"/>
                  </a:solidFill>
                  <a:latin typeface="Calibri"/>
                  <a:ea typeface="+mn-ea"/>
                  <a:cs typeface="+mn-cs"/>
                </a:rPr>
                <a:t>111010111011011010</a:t>
              </a:r>
            </a:p>
          </p:txBody>
        </p:sp>
        <p:sp>
          <p:nvSpPr>
            <p:cNvPr id="142" name="Flowchart: Alternate Process 141"/>
            <p:cNvSpPr/>
            <p:nvPr/>
          </p:nvSpPr>
          <p:spPr>
            <a:xfrm>
              <a:off x="304799" y="3058449"/>
              <a:ext cx="1066801"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Code/Binaries</a:t>
              </a:r>
            </a:p>
          </p:txBody>
        </p:sp>
      </p:grpSp>
      <p:grpSp>
        <p:nvGrpSpPr>
          <p:cNvPr id="143" name="Group 142"/>
          <p:cNvGrpSpPr/>
          <p:nvPr/>
        </p:nvGrpSpPr>
        <p:grpSpPr>
          <a:xfrm>
            <a:off x="277006" y="1101977"/>
            <a:ext cx="2514600" cy="1753030"/>
            <a:chOff x="304800" y="329375"/>
            <a:chExt cx="2514600" cy="1753030"/>
          </a:xfrm>
        </p:grpSpPr>
        <p:sp>
          <p:nvSpPr>
            <p:cNvPr id="144" name="Rectangle 143"/>
            <p:cNvSpPr/>
            <p:nvPr/>
          </p:nvSpPr>
          <p:spPr>
            <a:xfrm>
              <a:off x="304800" y="634605"/>
              <a:ext cx="2514600"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5" name="Flowchart: Alternate Process 144"/>
            <p:cNvSpPr/>
            <p:nvPr/>
          </p:nvSpPr>
          <p:spPr>
            <a:xfrm>
              <a:off x="304800" y="520305"/>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146"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47" name="Group 146"/>
          <p:cNvGrpSpPr/>
          <p:nvPr/>
        </p:nvGrpSpPr>
        <p:grpSpPr>
          <a:xfrm>
            <a:off x="2162590" y="1885955"/>
            <a:ext cx="409767" cy="835078"/>
            <a:chOff x="2190384" y="1113353"/>
            <a:chExt cx="409767" cy="835078"/>
          </a:xfrm>
        </p:grpSpPr>
        <p:pic>
          <p:nvPicPr>
            <p:cNvPr id="148"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0" name="Group 149"/>
          <p:cNvGrpSpPr/>
          <p:nvPr/>
        </p:nvGrpSpPr>
        <p:grpSpPr>
          <a:xfrm>
            <a:off x="400639" y="1885955"/>
            <a:ext cx="409767" cy="835078"/>
            <a:chOff x="428433" y="1113353"/>
            <a:chExt cx="409767" cy="835078"/>
          </a:xfrm>
        </p:grpSpPr>
        <p:pic>
          <p:nvPicPr>
            <p:cNvPr id="151"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987956" y="1885955"/>
            <a:ext cx="409767" cy="835078"/>
            <a:chOff x="859497" y="1113353"/>
            <a:chExt cx="409767" cy="835078"/>
          </a:xfrm>
        </p:grpSpPr>
        <p:pic>
          <p:nvPicPr>
            <p:cNvPr id="154"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158"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5273" y="188595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3089747" y="3932044"/>
            <a:ext cx="1711369" cy="1136758"/>
            <a:chOff x="4156031" y="3448050"/>
            <a:chExt cx="1711369" cy="952500"/>
          </a:xfrm>
        </p:grpSpPr>
        <p:sp>
          <p:nvSpPr>
            <p:cNvPr id="160" name="Rectangle 159"/>
            <p:cNvSpPr/>
            <p:nvPr/>
          </p:nvSpPr>
          <p:spPr>
            <a:xfrm>
              <a:off x="4156031" y="3562350"/>
              <a:ext cx="1711369" cy="8382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1" name="Flowchart: Alternate Process 160"/>
            <p:cNvSpPr/>
            <p:nvPr/>
          </p:nvSpPr>
          <p:spPr>
            <a:xfrm>
              <a:off x="4156031" y="3448050"/>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162" name="Flowchart: Alternate Process 161"/>
          <p:cNvSpPr/>
          <p:nvPr/>
        </p:nvSpPr>
        <p:spPr>
          <a:xfrm>
            <a:off x="3274878" y="4233473"/>
            <a:ext cx="1223675" cy="228600"/>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build</a:t>
            </a:r>
          </a:p>
        </p:txBody>
      </p:sp>
      <p:sp>
        <p:nvSpPr>
          <p:cNvPr id="163" name="Rectangle 162"/>
          <p:cNvSpPr/>
          <p:nvPr/>
        </p:nvSpPr>
        <p:spPr>
          <a:xfrm>
            <a:off x="4696465" y="1565534"/>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nvGrpSpPr>
          <p:cNvPr id="164" name="Group 163"/>
          <p:cNvGrpSpPr/>
          <p:nvPr/>
        </p:nvGrpSpPr>
        <p:grpSpPr>
          <a:xfrm>
            <a:off x="2903109" y="2183300"/>
            <a:ext cx="1595443" cy="875149"/>
            <a:chOff x="3212281" y="2183300"/>
            <a:chExt cx="1595443" cy="875149"/>
          </a:xfrm>
        </p:grpSpPr>
        <p:sp>
          <p:nvSpPr>
            <p:cNvPr id="165" name="Snip Single Corner Rectangle 22"/>
            <p:cNvSpPr/>
            <p:nvPr/>
          </p:nvSpPr>
          <p:spPr>
            <a:xfrm>
              <a:off x="3212281" y="2295112"/>
              <a:ext cx="1595443" cy="763337"/>
            </a:xfrm>
            <a:prstGeom prst="snip1Rect">
              <a:avLst/>
            </a:prstGeom>
            <a:solidFill>
              <a:srgbClr val="ADE5F9"/>
            </a:solidFill>
            <a:ln w="19050" cap="flat" cmpd="sng" algn="ctr">
              <a:solidFill>
                <a:srgbClr val="00506E"/>
              </a:solidFill>
              <a:prstDash val="solid"/>
            </a:ln>
            <a:effectLst/>
          </p:spPr>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pPr lvl="0" defTabSz="1243493" fontAlgn="auto">
                <a:spcBef>
                  <a:spcPts val="0"/>
                </a:spcBef>
                <a:spcAft>
                  <a:spcPts val="0"/>
                </a:spcAft>
                <a:defRPr/>
              </a:pPr>
              <a:r>
                <a:rPr lang="en-US" sz="1000" b="1" kern="0" dirty="0">
                  <a:solidFill>
                    <a:srgbClr val="0070C0"/>
                  </a:solidFill>
                  <a:latin typeface="Calibri"/>
                  <a:ea typeface="+mn-ea"/>
                  <a:cs typeface="+mn-cs"/>
                </a:rPr>
                <a:t>FROM </a:t>
              </a:r>
              <a:r>
                <a:rPr lang="en-US" sz="800" kern="0" dirty="0" err="1">
                  <a:solidFill>
                    <a:prstClr val="black"/>
                  </a:solidFill>
                  <a:latin typeface="Calibri"/>
                  <a:ea typeface="+mn-ea"/>
                  <a:cs typeface="+mn-cs"/>
                </a:rPr>
                <a:t>microsoft</a:t>
              </a:r>
              <a:r>
                <a:rPr lang="en-US" sz="800" kern="0" dirty="0">
                  <a:solidFill>
                    <a:prstClr val="black"/>
                  </a:solidFill>
                  <a:latin typeface="Calibri"/>
                  <a:ea typeface="+mn-ea"/>
                  <a:cs typeface="+mn-cs"/>
                </a:rPr>
                <a:t>/</a:t>
              </a:r>
              <a:r>
                <a:rPr lang="en-US" sz="1000" kern="0" dirty="0">
                  <a:solidFill>
                    <a:prstClr val="black"/>
                  </a:solidFill>
                  <a:latin typeface="Calibri"/>
                  <a:ea typeface="+mn-ea"/>
                  <a:cs typeface="+mn-cs"/>
                </a:rPr>
                <a:t>dotnet</a:t>
              </a:r>
              <a:r>
                <a:rPr lang="en-US" sz="800" kern="0" dirty="0">
                  <a:solidFill>
                    <a:prstClr val="black"/>
                  </a:solidFill>
                  <a:latin typeface="Calibri"/>
                  <a:ea typeface="+mn-ea"/>
                  <a:cs typeface="+mn-cs"/>
                </a:rPr>
                <a:t>:</a:t>
              </a:r>
              <a:r>
                <a:rPr lang="en-US" sz="300" kern="0" dirty="0">
                  <a:solidFill>
                    <a:prstClr val="black"/>
                  </a:solidFill>
                  <a:latin typeface="Calibri"/>
                  <a:ea typeface="+mn-ea"/>
                  <a:cs typeface="+mn-cs"/>
                </a:rPr>
                <a:t>1.0.0-core</a:t>
              </a:r>
              <a:endParaRPr lang="en-US" sz="1000" kern="0" dirty="0">
                <a:solidFill>
                  <a:prstClr val="black"/>
                </a:solidFill>
                <a:latin typeface="Calibri"/>
                <a:ea typeface="+mn-ea"/>
                <a:cs typeface="+mn-cs"/>
              </a:endParaRPr>
            </a:p>
            <a:p>
              <a:pPr lvl="0" defTabSz="1243493" fontAlgn="auto">
                <a:spcBef>
                  <a:spcPts val="0"/>
                </a:spcBef>
                <a:spcAft>
                  <a:spcPts val="0"/>
                </a:spcAft>
                <a:defRPr/>
              </a:pPr>
              <a:r>
                <a:rPr lang="en-US" sz="1000" b="1" kern="0" dirty="0">
                  <a:solidFill>
                    <a:srgbClr val="0070C0"/>
                  </a:solidFill>
                  <a:latin typeface="Calibri"/>
                  <a:ea typeface="+mn-ea"/>
                  <a:cs typeface="+mn-cs"/>
                </a:rPr>
                <a:t>WORKDIR</a:t>
              </a:r>
              <a:r>
                <a:rPr lang="en-US" sz="1000" kern="0" dirty="0">
                  <a:solidFill>
                    <a:prstClr val="black"/>
                  </a:solidFill>
                  <a:latin typeface="Calibri"/>
                  <a:ea typeface="+mn-ea"/>
                  <a:cs typeface="+mn-cs"/>
                </a:rPr>
                <a:t> /app</a:t>
              </a:r>
            </a:p>
            <a:p>
              <a:pPr lvl="0" defTabSz="1243493" fontAlgn="auto">
                <a:spcBef>
                  <a:spcPts val="0"/>
                </a:spcBef>
                <a:spcAft>
                  <a:spcPts val="0"/>
                </a:spcAft>
                <a:defRPr/>
              </a:pPr>
              <a:r>
                <a:rPr lang="en-US" sz="1000" b="1" kern="0" dirty="0">
                  <a:solidFill>
                    <a:srgbClr val="0070C0"/>
                  </a:solidFill>
                  <a:latin typeface="Calibri"/>
                  <a:ea typeface="+mn-ea"/>
                  <a:cs typeface="+mn-cs"/>
                </a:rPr>
                <a:t>COPY </a:t>
              </a:r>
              <a:r>
                <a:rPr lang="en-US" sz="1000" kern="0" dirty="0">
                  <a:solidFill>
                    <a:prstClr val="black"/>
                  </a:solidFill>
                  <a:latin typeface="Calibri"/>
                  <a:ea typeface="+mn-ea"/>
                  <a:cs typeface="+mn-cs"/>
                </a:rPr>
                <a:t>/app /app</a:t>
              </a:r>
            </a:p>
            <a:p>
              <a:pPr lvl="0" defTabSz="1243493" fontAlgn="auto">
                <a:spcBef>
                  <a:spcPts val="0"/>
                </a:spcBef>
                <a:spcAft>
                  <a:spcPts val="0"/>
                </a:spcAft>
                <a:defRPr/>
              </a:pPr>
              <a:r>
                <a:rPr lang="en-US" sz="1000" b="1" kern="0" dirty="0">
                  <a:solidFill>
                    <a:srgbClr val="0070C0"/>
                  </a:solidFill>
                  <a:latin typeface="Calibri"/>
                  <a:ea typeface="+mn-ea"/>
                  <a:cs typeface="+mn-cs"/>
                </a:rPr>
                <a:t>ENTRYPOINT</a:t>
              </a:r>
              <a:r>
                <a:rPr lang="en-US" sz="1000" kern="0" dirty="0">
                  <a:solidFill>
                    <a:prstClr val="black"/>
                  </a:solidFill>
                  <a:latin typeface="Calibri"/>
                  <a:ea typeface="+mn-ea"/>
                  <a:cs typeface="+mn-cs"/>
                </a:rPr>
                <a:t> </a:t>
              </a:r>
              <a:r>
                <a:rPr lang="en-US" sz="800" kern="0" dirty="0" err="1">
                  <a:solidFill>
                    <a:prstClr val="black"/>
                  </a:solidFill>
                  <a:latin typeface="Calibri"/>
                  <a:ea typeface="+mn-ea"/>
                  <a:cs typeface="+mn-cs"/>
                </a:rPr>
                <a:t>dotnet</a:t>
              </a:r>
              <a:r>
                <a:rPr lang="en-US" sz="800" kern="0" dirty="0">
                  <a:solidFill>
                    <a:prstClr val="black"/>
                  </a:solidFill>
                  <a:latin typeface="Calibri"/>
                  <a:ea typeface="+mn-ea"/>
                  <a:cs typeface="+mn-cs"/>
                </a:rPr>
                <a:t> </a:t>
              </a:r>
              <a:r>
                <a:rPr lang="en-US" sz="600" kern="0" dirty="0">
                  <a:solidFill>
                    <a:prstClr val="black"/>
                  </a:solidFill>
                  <a:latin typeface="Calibri"/>
                  <a:ea typeface="+mn-ea"/>
                  <a:cs typeface="+mn-cs"/>
                </a:rPr>
                <a:t>HelloWorld.dll</a:t>
              </a:r>
              <a:endParaRPr lang="en-US" sz="1000" kern="0" dirty="0">
                <a:solidFill>
                  <a:prstClr val="black"/>
                </a:solidFill>
                <a:latin typeface="Calibri"/>
                <a:ea typeface="+mn-ea"/>
                <a:cs typeface="+mn-cs"/>
              </a:endParaRPr>
            </a:p>
          </p:txBody>
        </p:sp>
        <p:sp>
          <p:nvSpPr>
            <p:cNvPr id="166" name="Flowchart: Alternate Process 165"/>
            <p:cNvSpPr/>
            <p:nvPr/>
          </p:nvSpPr>
          <p:spPr>
            <a:xfrm>
              <a:off x="3212282" y="2183300"/>
              <a:ext cx="847658"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dockerfile</a:t>
              </a:r>
            </a:p>
          </p:txBody>
        </p:sp>
      </p:grpSp>
      <p:pic>
        <p:nvPicPr>
          <p:cNvPr id="167"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Straight Arrow Connector 167"/>
          <p:cNvCxnSpPr/>
          <p:nvPr/>
        </p:nvCxnSpPr>
        <p:spPr>
          <a:xfrm flipV="1">
            <a:off x="4303249" y="1743688"/>
            <a:ext cx="471499" cy="2302656"/>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169" name="Straight Arrow Connector 168"/>
          <p:cNvCxnSpPr>
            <a:endCxn id="138" idx="1"/>
          </p:cNvCxnSpPr>
          <p:nvPr/>
        </p:nvCxnSpPr>
        <p:spPr>
          <a:xfrm flipV="1">
            <a:off x="2801727" y="2766146"/>
            <a:ext cx="3277359" cy="761460"/>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sp>
        <p:nvSpPr>
          <p:cNvPr id="170" name="Rectangle 169"/>
          <p:cNvSpPr/>
          <p:nvPr/>
        </p:nvSpPr>
        <p:spPr>
          <a:xfrm>
            <a:off x="6072884" y="2064937"/>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72" name="Group 171"/>
          <p:cNvGrpSpPr/>
          <p:nvPr/>
        </p:nvGrpSpPr>
        <p:grpSpPr>
          <a:xfrm>
            <a:off x="7347593" y="1102118"/>
            <a:ext cx="1701050" cy="1753030"/>
            <a:chOff x="304800" y="329375"/>
            <a:chExt cx="1701050" cy="1753030"/>
          </a:xfrm>
        </p:grpSpPr>
        <p:sp>
          <p:nvSpPr>
            <p:cNvPr id="173" name="Rectangle 172"/>
            <p:cNvSpPr/>
            <p:nvPr/>
          </p:nvSpPr>
          <p:spPr>
            <a:xfrm>
              <a:off x="304800" y="634605"/>
              <a:ext cx="1640063"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4" name="Flowchart: Alternate Process 173"/>
            <p:cNvSpPr/>
            <p:nvPr/>
          </p:nvSpPr>
          <p:spPr>
            <a:xfrm>
              <a:off x="304800" y="520305"/>
              <a:ext cx="118680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Private Registry</a:t>
              </a:r>
            </a:p>
          </p:txBody>
        </p:sp>
        <p:pic>
          <p:nvPicPr>
            <p:cNvPr id="175"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176" name="Flowchart: Alternate Process 175"/>
          <p:cNvSpPr/>
          <p:nvPr/>
        </p:nvSpPr>
        <p:spPr>
          <a:xfrm>
            <a:off x="3276600" y="4476750"/>
            <a:ext cx="1223675" cy="228600"/>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run</a:t>
            </a:r>
          </a:p>
        </p:txBody>
      </p:sp>
      <p:sp>
        <p:nvSpPr>
          <p:cNvPr id="177" name="Flowchart: Alternate Process 176"/>
          <p:cNvSpPr/>
          <p:nvPr/>
        </p:nvSpPr>
        <p:spPr>
          <a:xfrm>
            <a:off x="3274878" y="4728773"/>
            <a:ext cx="1223675" cy="228600"/>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 push</a:t>
            </a:r>
          </a:p>
        </p:txBody>
      </p:sp>
      <p:grpSp>
        <p:nvGrpSpPr>
          <p:cNvPr id="178" name="Group 177"/>
          <p:cNvGrpSpPr/>
          <p:nvPr/>
        </p:nvGrpSpPr>
        <p:grpSpPr>
          <a:xfrm>
            <a:off x="6079086" y="2557154"/>
            <a:ext cx="417984" cy="417984"/>
            <a:chOff x="4194073" y="1320138"/>
            <a:chExt cx="600586" cy="600586"/>
          </a:xfrm>
        </p:grpSpPr>
        <p:sp>
          <p:nvSpPr>
            <p:cNvPr id="179" name="Rectangle 178"/>
            <p:cNvSpPr/>
            <p:nvPr/>
          </p:nvSpPr>
          <p:spPr>
            <a:xfrm>
              <a:off x="4194073" y="1320138"/>
              <a:ext cx="600586" cy="600586"/>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80"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1" name="Group 180"/>
          <p:cNvGrpSpPr/>
          <p:nvPr/>
        </p:nvGrpSpPr>
        <p:grpSpPr>
          <a:xfrm>
            <a:off x="6079086" y="2557154"/>
            <a:ext cx="417984" cy="417984"/>
            <a:chOff x="4194073" y="1320138"/>
            <a:chExt cx="600586" cy="600586"/>
          </a:xfrm>
        </p:grpSpPr>
        <p:sp>
          <p:nvSpPr>
            <p:cNvPr id="182" name="Rectangle 181"/>
            <p:cNvSpPr/>
            <p:nvPr/>
          </p:nvSpPr>
          <p:spPr>
            <a:xfrm>
              <a:off x="4194073" y="1320138"/>
              <a:ext cx="600586" cy="600586"/>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83"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dirty="0"/>
              <a:t>Docker build</a:t>
            </a:r>
          </a:p>
        </p:txBody>
      </p:sp>
      <p:pic>
        <p:nvPicPr>
          <p:cNvPr id="197" name="Picture 2" descr="http://yaplex.com/Media/Default/logos/dotnet-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55083" y="2345940"/>
            <a:ext cx="436808" cy="426881"/>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http://yaplex.com/Media/Default/logos/dotnet-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3539" y="2336428"/>
            <a:ext cx="436808" cy="42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15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down)">
                                      <p:cBhvr>
                                        <p:cTn id="11" dur="500"/>
                                        <p:tgtEl>
                                          <p:spTgt spid="168"/>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3.61111E-6 -8.64198E-7 L 0.49514 -0.05586 " pathEditMode="relative" rAng="0" ptsTypes="AA">
                                      <p:cBhvr>
                                        <p:cTn id="14" dur="2000" fill="hold"/>
                                        <p:tgtEl>
                                          <p:spTgt spid="197"/>
                                        </p:tgtEl>
                                        <p:attrNameLst>
                                          <p:attrName>ppt_x</p:attrName>
                                          <p:attrName>ppt_y</p:attrName>
                                        </p:attrNameLst>
                                      </p:cBhvr>
                                      <p:rCtr x="24757" y="-2809"/>
                                    </p:animMotion>
                                  </p:childTnLst>
                                </p:cTn>
                              </p:par>
                              <p:par>
                                <p:cTn id="15" presetID="10" presetClass="entr" presetSubtype="0" fill="hold" grpId="0" nodeType="withEffect">
                                  <p:stCondLst>
                                    <p:cond delay="150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169"/>
                                        </p:tgtEl>
                                        <p:attrNameLst>
                                          <p:attrName>style.visibility</p:attrName>
                                        </p:attrNameLst>
                                      </p:cBhvr>
                                      <p:to>
                                        <p:strVal val="visible"/>
                                      </p:to>
                                    </p:set>
                                    <p:animEffect transition="in" filter="wipe(down)">
                                      <p:cBhvr>
                                        <p:cTn id="26" dur="500"/>
                                        <p:tgtEl>
                                          <p:spTgt spid="1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68"/>
                                        </p:tgtEl>
                                      </p:cBhvr>
                                    </p:animEffect>
                                    <p:set>
                                      <p:cBhvr>
                                        <p:cTn id="31" dur="1" fill="hold">
                                          <p:stCondLst>
                                            <p:cond delay="499"/>
                                          </p:stCondLst>
                                        </p:cTn>
                                        <p:tgtEl>
                                          <p:spTgt spid="16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9"/>
                                        </p:tgtEl>
                                      </p:cBhvr>
                                    </p:animEffect>
                                    <p:set>
                                      <p:cBhvr>
                                        <p:cTn id="34" dur="1" fill="hold">
                                          <p:stCondLst>
                                            <p:cond delay="499"/>
                                          </p:stCondLst>
                                        </p:cTn>
                                        <p:tgtEl>
                                          <p:spTgt spid="16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8"/>
                                        </p:tgtEl>
                                        <p:attrNameLst>
                                          <p:attrName>style.visibility</p:attrName>
                                        </p:attrNameLst>
                                      </p:cBhvr>
                                      <p:to>
                                        <p:strVal val="visible"/>
                                      </p:to>
                                    </p:set>
                                    <p:animEffect transition="in" filter="wipe(down)">
                                      <p:cBhvr>
                                        <p:cTn id="43" dur="500"/>
                                        <p:tgtEl>
                                          <p:spTgt spid="168"/>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fade">
                                      <p:cBhvr>
                                        <p:cTn id="47" dur="500"/>
                                        <p:tgtEl>
                                          <p:spTgt spid="181"/>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181"/>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wipe(down)">
                                      <p:cBhvr>
                                        <p:cTn id="55" dur="500"/>
                                        <p:tgtEl>
                                          <p:spTgt spid="1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77"/>
                                        </p:tgtEl>
                                        <p:attrNameLst>
                                          <p:attrName>style.visibility</p:attrName>
                                        </p:attrNameLst>
                                      </p:cBhvr>
                                      <p:to>
                                        <p:strVal val="visible"/>
                                      </p:to>
                                    </p:set>
                                    <p:animEffect transition="in" filter="fade">
                                      <p:cBhvr>
                                        <p:cTn id="59" dur="500"/>
                                        <p:tgtEl>
                                          <p:spTgt spid="177"/>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fade">
                                      <p:cBhvr>
                                        <p:cTn id="63" dur="500"/>
                                        <p:tgtEl>
                                          <p:spTgt spid="178"/>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178"/>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70" grpId="0" animBg="1"/>
      <p:bldP spid="176" grpId="0" animBg="1"/>
      <p:bldP spid="1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435280" cy="2970044"/>
          </a:xfrm>
          <a:solidFill>
            <a:srgbClr val="012456"/>
          </a:solidFill>
        </p:spPr>
        <p:txBody>
          <a:bodyPr wrap="square" rtlCol="0">
            <a:spAutoFit/>
          </a:bodyPr>
          <a:lstStyle/>
          <a:p>
            <a:pPr marL="0" lvl="0" indent="0" fontAlgn="auto">
              <a:spcAft>
                <a:spcPts val="0"/>
              </a:spcAft>
              <a:buClrTx/>
              <a:buNone/>
            </a:pPr>
            <a:r>
              <a:rPr lang="en-US" sz="1100" b="1" dirty="0">
                <a:solidFill>
                  <a:prstClr val="white"/>
                </a:solidFill>
                <a:latin typeface="Lucida Console" panose="020B0609040504020204" pitchFamily="49" charset="0"/>
                <a:ea typeface="+mn-ea"/>
                <a:cs typeface="+mn-cs"/>
              </a:rPr>
              <a:t>PS </a:t>
            </a:r>
            <a:r>
              <a:rPr lang="en-US" sz="1100" b="1" dirty="0">
                <a:solidFill>
                  <a:srgbClr val="00B050"/>
                </a:solidFill>
                <a:latin typeface="Lucida Console" panose="020B0609040504020204" pitchFamily="49" charset="0"/>
                <a:ea typeface="+mn-ea"/>
                <a:cs typeface="+mn-cs"/>
              </a:rPr>
              <a:t>docker login</a:t>
            </a:r>
          </a:p>
          <a:p>
            <a:pPr marL="0" lvl="0" indent="0" fontAlgn="auto">
              <a:spcAft>
                <a:spcPts val="0"/>
              </a:spcAft>
              <a:buClrTx/>
              <a:buNone/>
            </a:pPr>
            <a:r>
              <a:rPr lang="en-US" sz="1100" dirty="0">
                <a:solidFill>
                  <a:prstClr val="white"/>
                </a:solidFill>
                <a:latin typeface="Lucida Console" panose="020B0609040504020204" pitchFamily="49" charset="0"/>
                <a:ea typeface="+mn-ea"/>
                <a:cs typeface="+mn-cs"/>
              </a:rPr>
              <a:t>Username (</a:t>
            </a:r>
            <a:r>
              <a:rPr lang="en-US" sz="1100" dirty="0" err="1">
                <a:solidFill>
                  <a:prstClr val="white"/>
                </a:solidFill>
                <a:latin typeface="Lucida Console" panose="020B0609040504020204" pitchFamily="49" charset="0"/>
                <a:ea typeface="+mn-ea"/>
                <a:cs typeface="+mn-cs"/>
              </a:rPr>
              <a:t>stevelasker</a:t>
            </a:r>
            <a:r>
              <a:rPr lang="en-US" sz="1100" dirty="0">
                <a:solidFill>
                  <a:prstClr val="white"/>
                </a:solidFill>
                <a:latin typeface="Lucida Console" panose="020B0609040504020204" pitchFamily="49" charset="0"/>
                <a:ea typeface="+mn-ea"/>
                <a:cs typeface="+mn-cs"/>
              </a:rPr>
              <a:t>):</a:t>
            </a:r>
          </a:p>
          <a:p>
            <a:pPr marL="0" lvl="0" indent="0" fontAlgn="auto">
              <a:spcAft>
                <a:spcPts val="0"/>
              </a:spcAft>
              <a:buClrTx/>
              <a:buNone/>
            </a:pPr>
            <a:r>
              <a:rPr lang="en-US" sz="1100" dirty="0">
                <a:solidFill>
                  <a:prstClr val="white"/>
                </a:solidFill>
                <a:latin typeface="Lucida Console" panose="020B0609040504020204" pitchFamily="49" charset="0"/>
                <a:ea typeface="+mn-ea"/>
                <a:cs typeface="+mn-cs"/>
              </a:rPr>
              <a:t>Password:</a:t>
            </a:r>
          </a:p>
          <a:p>
            <a:pPr marL="0" lvl="0" indent="0" fontAlgn="auto">
              <a:spcAft>
                <a:spcPts val="0"/>
              </a:spcAft>
              <a:buClrTx/>
              <a:buNone/>
            </a:pPr>
            <a:r>
              <a:rPr lang="en-US" sz="1100" dirty="0">
                <a:solidFill>
                  <a:prstClr val="white"/>
                </a:solidFill>
                <a:latin typeface="Lucida Console" panose="020B0609040504020204" pitchFamily="49" charset="0"/>
                <a:ea typeface="+mn-ea"/>
                <a:cs typeface="+mn-cs"/>
              </a:rPr>
              <a:t>WARNING: login credentials saved in C:\Users\SteveLas\.docker\config.json</a:t>
            </a:r>
          </a:p>
          <a:p>
            <a:pPr marL="0" lvl="0" indent="0" fontAlgn="auto">
              <a:spcAft>
                <a:spcPts val="0"/>
              </a:spcAft>
              <a:buClrTx/>
              <a:buNone/>
            </a:pPr>
            <a:r>
              <a:rPr lang="en-US" sz="1100" dirty="0">
                <a:solidFill>
                  <a:prstClr val="white"/>
                </a:solidFill>
                <a:latin typeface="Lucida Console" panose="020B0609040504020204" pitchFamily="49" charset="0"/>
                <a:ea typeface="+mn-ea"/>
                <a:cs typeface="+mn-cs"/>
              </a:rPr>
              <a:t>Login Succeeded</a:t>
            </a:r>
          </a:p>
          <a:p>
            <a:pPr marL="0" lvl="0" indent="0" fontAlgn="auto">
              <a:spcAft>
                <a:spcPts val="0"/>
              </a:spcAft>
              <a:buClrTx/>
              <a:buNone/>
            </a:pPr>
            <a:r>
              <a:rPr lang="en-US" sz="1100" b="1" dirty="0">
                <a:solidFill>
                  <a:prstClr val="white"/>
                </a:solidFill>
                <a:latin typeface="Lucida Console" panose="020B0609040504020204" pitchFamily="49" charset="0"/>
                <a:ea typeface="+mn-ea"/>
                <a:cs typeface="+mn-cs"/>
              </a:rPr>
              <a:t>PS </a:t>
            </a:r>
            <a:r>
              <a:rPr lang="en-US" sz="1100" b="1" dirty="0">
                <a:solidFill>
                  <a:srgbClr val="00B050"/>
                </a:solidFill>
                <a:latin typeface="Lucida Console" panose="020B0609040504020204" pitchFamily="49" charset="0"/>
                <a:ea typeface="+mn-ea"/>
                <a:cs typeface="+mn-cs"/>
              </a:rPr>
              <a:t>docker tag </a:t>
            </a:r>
            <a:r>
              <a:rPr lang="en-US" sz="1100" b="1" dirty="0" err="1">
                <a:solidFill>
                  <a:srgbClr val="00B050"/>
                </a:solidFill>
                <a:latin typeface="Lucida Console" panose="020B0609040504020204" pitchFamily="49" charset="0"/>
                <a:ea typeface="+mn-ea"/>
                <a:cs typeface="+mn-cs"/>
              </a:rPr>
              <a:t>hellowold</a:t>
            </a:r>
            <a:r>
              <a:rPr lang="en-US" sz="1100" b="1" dirty="0">
                <a:solidFill>
                  <a:srgbClr val="00B050"/>
                </a:solidFill>
                <a:latin typeface="Lucida Console" panose="020B0609040504020204" pitchFamily="49" charset="0"/>
                <a:ea typeface="+mn-ea"/>
                <a:cs typeface="+mn-cs"/>
              </a:rPr>
              <a:t> </a:t>
            </a:r>
            <a:r>
              <a:rPr lang="en-US" sz="1100" b="1" dirty="0" err="1">
                <a:solidFill>
                  <a:srgbClr val="00B050"/>
                </a:solidFill>
                <a:latin typeface="Lucida Console" panose="020B0609040504020204" pitchFamily="49" charset="0"/>
                <a:ea typeface="+mn-ea"/>
                <a:cs typeface="+mn-cs"/>
              </a:rPr>
              <a:t>stevelasker</a:t>
            </a:r>
            <a:r>
              <a:rPr lang="en-US" sz="1100" b="1" dirty="0">
                <a:solidFill>
                  <a:srgbClr val="00B050"/>
                </a:solidFill>
                <a:latin typeface="Lucida Console" panose="020B0609040504020204" pitchFamily="49" charset="0"/>
                <a:ea typeface="+mn-ea"/>
                <a:cs typeface="+mn-cs"/>
              </a:rPr>
              <a:t>/helloworld:v1</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The push refers to a repository [docker.io/</a:t>
            </a:r>
            <a:r>
              <a:rPr lang="en-US" sz="1100" dirty="0" err="1">
                <a:solidFill>
                  <a:prstClr val="white"/>
                </a:solidFill>
                <a:latin typeface="Lucida Console" panose="020B0609040504020204" pitchFamily="49" charset="0"/>
                <a:ea typeface="+mn-ea"/>
                <a:cs typeface="+mn-cs"/>
              </a:rPr>
              <a:t>stevelasker</a:t>
            </a:r>
            <a:r>
              <a:rPr lang="en-US" sz="1100" dirty="0">
                <a:solidFill>
                  <a:prstClr val="white"/>
                </a:solidFill>
                <a:latin typeface="Lucida Console" panose="020B0609040504020204" pitchFamily="49" charset="0"/>
                <a:ea typeface="+mn-ea"/>
                <a:cs typeface="+mn-cs"/>
              </a:rPr>
              <a:t>/helloworld:v1]</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5f70bf18a086: Pushed</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30782ae9410d: Mounted from </a:t>
            </a:r>
            <a:r>
              <a:rPr lang="en-US" sz="1100" dirty="0" err="1">
                <a:solidFill>
                  <a:prstClr val="white"/>
                </a:solidFill>
                <a:latin typeface="Lucida Console" panose="020B0609040504020204" pitchFamily="49" charset="0"/>
                <a:ea typeface="+mn-ea"/>
                <a:cs typeface="+mn-cs"/>
              </a:rPr>
              <a:t>microsoft</a:t>
            </a:r>
            <a:r>
              <a:rPr lang="en-US" sz="1100" dirty="0">
                <a:solidFill>
                  <a:prstClr val="white"/>
                </a:solidFill>
                <a:latin typeface="Lucida Console" panose="020B0609040504020204" pitchFamily="49" charset="0"/>
                <a:ea typeface="+mn-ea"/>
                <a:cs typeface="+mn-cs"/>
              </a:rPr>
              <a:t>/</a:t>
            </a:r>
            <a:r>
              <a:rPr lang="en-US" sz="1100" dirty="0" err="1">
                <a:solidFill>
                  <a:prstClr val="white"/>
                </a:solidFill>
                <a:latin typeface="Lucida Console" panose="020B0609040504020204" pitchFamily="49" charset="0"/>
                <a:ea typeface="+mn-ea"/>
                <a:cs typeface="+mn-cs"/>
              </a:rPr>
              <a:t>dotnet</a:t>
            </a:r>
            <a:r>
              <a:rPr lang="en-US" sz="1100" dirty="0">
                <a:solidFill>
                  <a:prstClr val="white"/>
                </a:solidFill>
                <a:latin typeface="Lucida Console" panose="020B0609040504020204" pitchFamily="49" charset="0"/>
                <a:ea typeface="+mn-ea"/>
                <a:cs typeface="+mn-cs"/>
              </a:rPr>
              <a:t> </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ca3a6ab52687: Pushed</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162da15b5454: Pushing [==========================================&gt;        ] 103.5 MB/122.6 MB</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162da15b5454: Pushing [================================&gt;                  ] 9.201 MB/44.41 MB</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ddef881aeaff: Waiting</a:t>
            </a:r>
          </a:p>
          <a:p>
            <a:pPr marL="0" lvl="0" indent="0" fontAlgn="auto">
              <a:spcBef>
                <a:spcPts val="0"/>
              </a:spcBef>
              <a:spcAft>
                <a:spcPts val="0"/>
              </a:spcAft>
              <a:buClrTx/>
              <a:buNone/>
            </a:pPr>
            <a:r>
              <a:rPr lang="en-US" sz="1100" dirty="0">
                <a:solidFill>
                  <a:prstClr val="white"/>
                </a:solidFill>
                <a:latin typeface="Lucida Console" panose="020B0609040504020204" pitchFamily="49" charset="0"/>
                <a:ea typeface="+mn-ea"/>
                <a:cs typeface="+mn-cs"/>
              </a:rPr>
              <a:t>v1: digest: sha256:71acc144df8563d7f319e5c65108490501a8a67364db5517db792d721d92dfc0</a:t>
            </a:r>
          </a:p>
          <a:p>
            <a:pPr marL="0" lvl="0" indent="0" fontAlgn="auto">
              <a:spcBef>
                <a:spcPts val="0"/>
              </a:spcBef>
              <a:spcAft>
                <a:spcPts val="0"/>
              </a:spcAft>
              <a:buClrTx/>
              <a:buNone/>
            </a:pPr>
            <a:r>
              <a:rPr lang="en-US" sz="1100" dirty="0">
                <a:solidFill>
                  <a:srgbClr val="00B0F0"/>
                </a:solidFill>
                <a:latin typeface="Lucida Console" panose="020B0609040504020204" pitchFamily="49" charset="0"/>
                <a:ea typeface="+mn-ea"/>
                <a:cs typeface="+mn-cs"/>
              </a:rPr>
              <a:t># The following can now be run from any client</a:t>
            </a:r>
          </a:p>
          <a:p>
            <a:pPr marL="0" lvl="0" indent="0" fontAlgn="auto">
              <a:spcBef>
                <a:spcPts val="0"/>
              </a:spcBef>
              <a:spcAft>
                <a:spcPts val="0"/>
              </a:spcAft>
              <a:buClrTx/>
              <a:buNone/>
            </a:pPr>
            <a:r>
              <a:rPr lang="en-US" sz="1100" b="1" dirty="0">
                <a:solidFill>
                  <a:prstClr val="white"/>
                </a:solidFill>
                <a:latin typeface="Lucida Console" panose="020B0609040504020204" pitchFamily="49" charset="0"/>
                <a:ea typeface="+mn-ea"/>
                <a:cs typeface="+mn-cs"/>
              </a:rPr>
              <a:t>PS </a:t>
            </a:r>
            <a:r>
              <a:rPr lang="en-US" sz="1100" b="1" dirty="0">
                <a:solidFill>
                  <a:srgbClr val="00B050"/>
                </a:solidFill>
                <a:latin typeface="Lucida Console" panose="020B0609040504020204" pitchFamily="49" charset="0"/>
                <a:ea typeface="+mn-ea"/>
                <a:cs typeface="+mn-cs"/>
              </a:rPr>
              <a:t>docker run </a:t>
            </a:r>
            <a:r>
              <a:rPr lang="en-US" sz="1100" b="1" dirty="0" err="1">
                <a:solidFill>
                  <a:srgbClr val="00B050"/>
                </a:solidFill>
                <a:latin typeface="Lucida Console" panose="020B0609040504020204" pitchFamily="49" charset="0"/>
                <a:ea typeface="+mn-ea"/>
                <a:cs typeface="+mn-cs"/>
              </a:rPr>
              <a:t>stevelasker</a:t>
            </a:r>
            <a:r>
              <a:rPr lang="en-US" sz="1100" b="1" dirty="0">
                <a:solidFill>
                  <a:srgbClr val="00B050"/>
                </a:solidFill>
                <a:latin typeface="Lucida Console" panose="020B0609040504020204" pitchFamily="49" charset="0"/>
                <a:ea typeface="+mn-ea"/>
                <a:cs typeface="+mn-cs"/>
              </a:rPr>
              <a:t>/helloworld:v1</a:t>
            </a:r>
          </a:p>
        </p:txBody>
      </p:sp>
    </p:spTree>
    <p:extLst>
      <p:ext uri="{BB962C8B-B14F-4D97-AF65-F5344CB8AC3E}">
        <p14:creationId xmlns:p14="http://schemas.microsoft.com/office/powerpoint/2010/main" val="28260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85750"/>
            <a:ext cx="8229600" cy="4308475"/>
          </a:xfrm>
        </p:spPr>
        <p:txBody>
          <a:bodyPr>
            <a:noAutofit/>
          </a:bodyPr>
          <a:lstStyle/>
          <a:p>
            <a:pPr marL="2289175" lvl="0" indent="-2289175" fontAlgn="auto">
              <a:spcAft>
                <a:spcPts val="0"/>
              </a:spcAft>
              <a:buClrTx/>
              <a:buNone/>
            </a:pPr>
            <a:r>
              <a:rPr lang="en-US" sz="1800" b="1" dirty="0">
                <a:solidFill>
                  <a:srgbClr val="0070C0"/>
                </a:solidFill>
                <a:latin typeface="Calibri"/>
                <a:ea typeface="+mn-ea"/>
                <a:cs typeface="+mn-cs"/>
              </a:rPr>
              <a:t>Vocabulary</a:t>
            </a:r>
          </a:p>
          <a:p>
            <a:pPr marL="2289175" lvl="0" indent="-2289175" fontAlgn="auto">
              <a:spcAft>
                <a:spcPts val="0"/>
              </a:spcAft>
              <a:buClrTx/>
              <a:buNone/>
            </a:pPr>
            <a:r>
              <a:rPr lang="en-US" sz="1400" dirty="0">
                <a:solidFill>
                  <a:prstClr val="white">
                    <a:lumMod val="75000"/>
                  </a:prstClr>
                </a:solidFill>
                <a:latin typeface="Calibri"/>
                <a:ea typeface="+mn-ea"/>
                <a:cs typeface="+mn-cs"/>
              </a:rPr>
              <a:t>Host	A VM running the Docker Daemon to host a collection of Docker Containers</a:t>
            </a:r>
          </a:p>
          <a:p>
            <a:pPr marL="2289175" lvl="0" indent="-2289175" fontAlgn="auto">
              <a:spcAft>
                <a:spcPts val="0"/>
              </a:spcAft>
              <a:buClrTx/>
              <a:buNone/>
            </a:pPr>
            <a:r>
              <a:rPr lang="en-US" sz="1400" dirty="0">
                <a:solidFill>
                  <a:prstClr val="white">
                    <a:lumMod val="75000"/>
                  </a:prstClr>
                </a:solidFill>
                <a:latin typeface="Calibri"/>
                <a:ea typeface="+mn-ea"/>
                <a:cs typeface="+mn-cs"/>
              </a:rPr>
              <a:t>Image 	An ordered collection of filesystems* to be used when instancing a container</a:t>
            </a:r>
          </a:p>
          <a:p>
            <a:pPr marL="2289175" lvl="0" indent="-2289175" fontAlgn="auto">
              <a:spcAft>
                <a:spcPts val="0"/>
              </a:spcAft>
              <a:buClrTx/>
              <a:buNone/>
            </a:pPr>
            <a:r>
              <a:rPr lang="en-US" sz="1400" dirty="0">
                <a:solidFill>
                  <a:prstClr val="white">
                    <a:lumMod val="75000"/>
                  </a:prstClr>
                </a:solidFill>
                <a:latin typeface="Calibri"/>
                <a:ea typeface="+mn-ea"/>
                <a:cs typeface="+mn-cs"/>
              </a:rPr>
              <a:t>Container 	A runtime instance of an image</a:t>
            </a:r>
          </a:p>
          <a:p>
            <a:pPr marL="2289175" lvl="0" indent="-2289175" fontAlgn="auto">
              <a:spcAft>
                <a:spcPts val="0"/>
              </a:spcAft>
              <a:buClrTx/>
              <a:buNone/>
            </a:pPr>
            <a:r>
              <a:rPr lang="en-US" sz="1400" dirty="0">
                <a:solidFill>
                  <a:prstClr val="white">
                    <a:lumMod val="75000"/>
                  </a:prstClr>
                </a:solidFill>
                <a:latin typeface="Calibri"/>
                <a:ea typeface="+mn-ea"/>
                <a:cs typeface="+mn-cs"/>
              </a:rPr>
              <a:t>Registry	A collection of docker images</a:t>
            </a:r>
          </a:p>
          <a:p>
            <a:pPr marL="2289175" lvl="0" indent="-2289175" fontAlgn="auto">
              <a:spcAft>
                <a:spcPts val="0"/>
              </a:spcAft>
              <a:buClrTx/>
              <a:buNone/>
            </a:pPr>
            <a:r>
              <a:rPr lang="en-US" sz="1400" b="1" dirty="0">
                <a:solidFill>
                  <a:prstClr val="black"/>
                </a:solidFill>
                <a:latin typeface="Calibri"/>
                <a:ea typeface="+mn-ea"/>
                <a:cs typeface="+mn-cs"/>
              </a:rPr>
              <a:t>Dockerfile</a:t>
            </a:r>
            <a:r>
              <a:rPr lang="en-US" sz="1400" dirty="0">
                <a:solidFill>
                  <a:prstClr val="black"/>
                </a:solidFill>
                <a:latin typeface="Calibri"/>
                <a:ea typeface="+mn-ea"/>
                <a:cs typeface="+mn-cs"/>
              </a:rPr>
              <a:t>	Commands to build a Docker image </a:t>
            </a:r>
          </a:p>
          <a:p>
            <a:pPr marL="2289175" lvl="0" indent="-2289175" fontAlgn="auto">
              <a:spcAft>
                <a:spcPts val="0"/>
              </a:spcAft>
              <a:buClrTx/>
              <a:buNone/>
            </a:pPr>
            <a:r>
              <a:rPr lang="en-US" sz="1400" b="1" dirty="0">
                <a:solidFill>
                  <a:prstClr val="black"/>
                </a:solidFill>
                <a:latin typeface="Calibri"/>
                <a:ea typeface="+mn-ea"/>
                <a:cs typeface="+mn-cs"/>
              </a:rPr>
              <a:t>Tag</a:t>
            </a:r>
            <a:r>
              <a:rPr lang="en-US" sz="1400" dirty="0">
                <a:solidFill>
                  <a:prstClr val="black"/>
                </a:solidFill>
                <a:latin typeface="Calibri"/>
                <a:ea typeface="+mn-ea"/>
                <a:cs typeface="+mn-cs"/>
              </a:rPr>
              <a:t>	A version identifier for an image, plus the registry name</a:t>
            </a:r>
            <a:br>
              <a:rPr lang="en-US" sz="1400" dirty="0">
                <a:solidFill>
                  <a:prstClr val="black"/>
                </a:solidFill>
                <a:latin typeface="Calibri"/>
                <a:ea typeface="+mn-ea"/>
                <a:cs typeface="+mn-cs"/>
              </a:rPr>
            </a:br>
            <a:r>
              <a:rPr lang="en-US" sz="1400" dirty="0">
                <a:solidFill>
                  <a:prstClr val="black"/>
                </a:solidFill>
                <a:latin typeface="Consolas" panose="020B0609020204030204" pitchFamily="49" charset="0"/>
                <a:ea typeface="+mn-ea"/>
                <a:cs typeface="+mn-cs"/>
              </a:rPr>
              <a:t>docker tag [</a:t>
            </a:r>
            <a:r>
              <a:rPr lang="en-US" sz="1400" dirty="0" err="1">
                <a:solidFill>
                  <a:prstClr val="black"/>
                </a:solidFill>
                <a:latin typeface="Consolas" panose="020B0609020204030204" pitchFamily="49" charset="0"/>
                <a:ea typeface="+mn-ea"/>
                <a:cs typeface="+mn-cs"/>
              </a:rPr>
              <a:t>registrypath</a:t>
            </a:r>
            <a:r>
              <a:rPr lang="en-US" sz="1400" dirty="0">
                <a:solidFill>
                  <a:prstClr val="black"/>
                </a:solidFill>
                <a:latin typeface="Consolas" panose="020B0609020204030204" pitchFamily="49" charset="0"/>
                <a:ea typeface="+mn-ea"/>
                <a:cs typeface="+mn-cs"/>
              </a:rPr>
              <a:t>]/image:[version]</a:t>
            </a:r>
            <a:endParaRPr lang="en-US" sz="1800" b="1" dirty="0">
              <a:solidFill>
                <a:srgbClr val="0070C0"/>
              </a:solidFill>
              <a:latin typeface="Consolas" panose="020B0609020204030204" pitchFamily="49" charset="0"/>
              <a:ea typeface="+mn-ea"/>
              <a:cs typeface="+mn-cs"/>
            </a:endParaRPr>
          </a:p>
          <a:p>
            <a:pPr marL="2289175" lvl="0" indent="-2289175" fontAlgn="auto">
              <a:spcAft>
                <a:spcPts val="0"/>
              </a:spcAft>
              <a:buClrTx/>
              <a:buNone/>
            </a:pPr>
            <a:endParaRPr lang="en-US" sz="400" b="1" dirty="0">
              <a:solidFill>
                <a:srgbClr val="0070C0"/>
              </a:solidFill>
              <a:latin typeface="Calibri"/>
              <a:ea typeface="+mn-ea"/>
              <a:cs typeface="+mn-cs"/>
            </a:endParaRPr>
          </a:p>
          <a:p>
            <a:pPr marL="2289175" lvl="0" indent="-2289175" fontAlgn="auto">
              <a:spcAft>
                <a:spcPts val="0"/>
              </a:spcAft>
              <a:buClrTx/>
              <a:buNone/>
            </a:pPr>
            <a:r>
              <a:rPr lang="en-US" sz="1800" b="1" dirty="0">
                <a:solidFill>
                  <a:srgbClr val="0070C0"/>
                </a:solidFill>
                <a:latin typeface="Calibri"/>
                <a:ea typeface="+mn-ea"/>
                <a:cs typeface="+mn-cs"/>
              </a:rPr>
              <a:t>Commands</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search</a:t>
            </a:r>
            <a:r>
              <a:rPr lang="en-US" sz="1400" dirty="0">
                <a:solidFill>
                  <a:prstClr val="white">
                    <a:lumMod val="75000"/>
                  </a:prstClr>
                </a:solidFill>
                <a:latin typeface="Calibri"/>
                <a:ea typeface="+mn-ea"/>
                <a:cs typeface="+mn-cs"/>
              </a:rPr>
              <a:t>	Searches the current registry</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pull</a:t>
            </a:r>
            <a:r>
              <a:rPr lang="en-US" sz="1400" dirty="0">
                <a:solidFill>
                  <a:prstClr val="white">
                    <a:lumMod val="75000"/>
                  </a:prstClr>
                </a:solidFill>
                <a:latin typeface="Calibri"/>
                <a:ea typeface="+mn-ea"/>
                <a:cs typeface="+mn-cs"/>
              </a:rPr>
              <a:t>	Pulls a Docker Image to your Docker Host cache</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run</a:t>
            </a:r>
            <a:r>
              <a:rPr lang="en-US" sz="1400" dirty="0">
                <a:solidFill>
                  <a:srgbClr val="BFBFBF"/>
                </a:solidFill>
                <a:latin typeface="Calibri"/>
                <a:ea typeface="+mn-ea"/>
                <a:cs typeface="+mn-cs"/>
              </a:rPr>
              <a:t>	The process of instancing an Image as a running container</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 login</a:t>
            </a:r>
            <a:r>
              <a:rPr lang="en-US" sz="1400" dirty="0">
                <a:solidFill>
                  <a:prstClr val="black"/>
                </a:solidFill>
                <a:latin typeface="Calibri"/>
                <a:ea typeface="+mn-ea"/>
                <a:cs typeface="+mn-cs"/>
              </a:rPr>
              <a:t>	Logs into the registry so you can push images</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 build</a:t>
            </a:r>
            <a:r>
              <a:rPr lang="en-US" sz="1400" dirty="0">
                <a:solidFill>
                  <a:prstClr val="black"/>
                </a:solidFill>
                <a:latin typeface="Calibri"/>
                <a:ea typeface="+mn-ea"/>
                <a:cs typeface="+mn-cs"/>
              </a:rPr>
              <a:t>	Creates an image, using a dockerfile as the definition</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 tag</a:t>
            </a:r>
            <a:r>
              <a:rPr lang="en-US" sz="1400" dirty="0">
                <a:solidFill>
                  <a:prstClr val="black"/>
                </a:solidFill>
                <a:latin typeface="Calibri"/>
                <a:ea typeface="+mn-ea"/>
                <a:cs typeface="+mn-cs"/>
              </a:rPr>
              <a:t>	Renames an image: [</a:t>
            </a:r>
            <a:r>
              <a:rPr lang="en-US" sz="1400" dirty="0" err="1">
                <a:solidFill>
                  <a:prstClr val="black"/>
                </a:solidFill>
                <a:latin typeface="Calibri"/>
                <a:ea typeface="+mn-ea"/>
                <a:cs typeface="+mn-cs"/>
              </a:rPr>
              <a:t>registryname</a:t>
            </a:r>
            <a:r>
              <a:rPr lang="en-US" sz="1400" dirty="0">
                <a:solidFill>
                  <a:prstClr val="black"/>
                </a:solidFill>
                <a:latin typeface="Calibri"/>
                <a:ea typeface="+mn-ea"/>
                <a:cs typeface="+mn-cs"/>
              </a:rPr>
              <a:t>]/[user]/[</a:t>
            </a:r>
            <a:r>
              <a:rPr lang="en-US" sz="1400" dirty="0" err="1">
                <a:solidFill>
                  <a:prstClr val="black"/>
                </a:solidFill>
                <a:latin typeface="Calibri"/>
                <a:ea typeface="+mn-ea"/>
                <a:cs typeface="+mn-cs"/>
              </a:rPr>
              <a:t>imagename</a:t>
            </a:r>
            <a:r>
              <a:rPr lang="en-US" sz="1400" dirty="0">
                <a:solidFill>
                  <a:prstClr val="black"/>
                </a:solidFill>
                <a:latin typeface="Calibri"/>
                <a:ea typeface="+mn-ea"/>
                <a:cs typeface="+mn-cs"/>
              </a:rPr>
              <a:t>]:[tag]</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 push</a:t>
            </a:r>
            <a:r>
              <a:rPr lang="en-US" sz="1400" dirty="0">
                <a:solidFill>
                  <a:prstClr val="black"/>
                </a:solidFill>
                <a:latin typeface="Calibri"/>
                <a:ea typeface="+mn-ea"/>
                <a:cs typeface="+mn-cs"/>
              </a:rPr>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14806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giftofra.files.wordpress.com/2013/03/download-wallpaper-free-universe-space-galaxy-univ-239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8" y="-23864"/>
            <a:ext cx="9337636" cy="5252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gorillawire.com/wp-content/uploads/2013/02/Master_Universe_by_ANTIFAN_RE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0"/>
            <a:ext cx="10572750" cy="522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teveLas\AppData\Local\Temp\SNAGHTML1bd2cc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9105904" cy="51574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4425029"/>
            <a:ext cx="5246712"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19600" y="2266950"/>
            <a:ext cx="990600" cy="369332"/>
          </a:xfrm>
          <a:prstGeom prst="rect">
            <a:avLst/>
          </a:prstGeom>
          <a:noFill/>
        </p:spPr>
        <p:txBody>
          <a:bodyPr wrap="square" rtlCol="0">
            <a:spAutoFit/>
          </a:bodyPr>
          <a:lstStyle/>
          <a:p>
            <a:r>
              <a:rPr lang="en-US">
                <a:solidFill>
                  <a:schemeClr val="bg1"/>
                </a:solidFill>
              </a:rPr>
              <a:t>Our Sun</a:t>
            </a:r>
            <a:endParaRPr lang="en-US" dirty="0">
              <a:solidFill>
                <a:schemeClr val="bg1"/>
              </a:solidFill>
            </a:endParaRPr>
          </a:p>
        </p:txBody>
      </p:sp>
    </p:spTree>
    <p:extLst>
      <p:ext uri="{BB962C8B-B14F-4D97-AF65-F5344CB8AC3E}">
        <p14:creationId xmlns:p14="http://schemas.microsoft.com/office/powerpoint/2010/main" val="22392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par>
                                <p:cTn id="15" presetID="10" presetClass="entr" presetSubtype="0" fill="hold" grpId="0" nodeType="with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nodeType="clickEffect">
                                  <p:stCondLst>
                                    <p:cond delay="0"/>
                                  </p:stCondLst>
                                  <p:childTnLst>
                                    <p:anim calcmode="lin" valueType="num">
                                      <p:cBhvr>
                                        <p:cTn id="38" dur="1000"/>
                                        <p:tgtEl>
                                          <p:spTgt spid="6146"/>
                                        </p:tgtEl>
                                        <p:attrNameLst>
                                          <p:attrName>ppt_w</p:attrName>
                                        </p:attrNameLst>
                                      </p:cBhvr>
                                      <p:tavLst>
                                        <p:tav tm="0">
                                          <p:val>
                                            <p:strVal val="ppt_w"/>
                                          </p:val>
                                        </p:tav>
                                        <p:tav tm="100000">
                                          <p:val>
                                            <p:fltVal val="0"/>
                                          </p:val>
                                        </p:tav>
                                      </p:tavLst>
                                    </p:anim>
                                    <p:anim calcmode="lin" valueType="num">
                                      <p:cBhvr>
                                        <p:cTn id="39" dur="1000"/>
                                        <p:tgtEl>
                                          <p:spTgt spid="6146"/>
                                        </p:tgtEl>
                                        <p:attrNameLst>
                                          <p:attrName>ppt_h</p:attrName>
                                        </p:attrNameLst>
                                      </p:cBhvr>
                                      <p:tavLst>
                                        <p:tav tm="0">
                                          <p:val>
                                            <p:strVal val="ppt_h"/>
                                          </p:val>
                                        </p:tav>
                                        <p:tav tm="100000">
                                          <p:val>
                                            <p:fltVal val="0"/>
                                          </p:val>
                                        </p:tav>
                                      </p:tavLst>
                                    </p:anim>
                                    <p:anim calcmode="lin" valueType="num">
                                      <p:cBhvr>
                                        <p:cTn id="40" dur="1000"/>
                                        <p:tgtEl>
                                          <p:spTgt spid="6146"/>
                                        </p:tgtEl>
                                        <p:attrNameLst>
                                          <p:attrName>style.rotation</p:attrName>
                                        </p:attrNameLst>
                                      </p:cBhvr>
                                      <p:tavLst>
                                        <p:tav tm="0">
                                          <p:val>
                                            <p:fltVal val="0"/>
                                          </p:val>
                                        </p:tav>
                                        <p:tav tm="100000">
                                          <p:val>
                                            <p:fltVal val="90"/>
                                          </p:val>
                                        </p:tav>
                                      </p:tavLst>
                                    </p:anim>
                                    <p:animEffect transition="out" filter="fade">
                                      <p:cBhvr>
                                        <p:cTn id="41" dur="1000"/>
                                        <p:tgtEl>
                                          <p:spTgt spid="6146"/>
                                        </p:tgtEl>
                                      </p:cBhvr>
                                    </p:animEffect>
                                    <p:set>
                                      <p:cBhvr>
                                        <p:cTn id="42"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Ran it multiple times </a:t>
            </a:r>
            <a:r>
              <a:rPr lang="en-US" baseline="30000" dirty="0"/>
              <a:t>on different ports</a:t>
            </a:r>
          </a:p>
          <a:p>
            <a:r>
              <a:rPr lang="en-US" dirty="0"/>
              <a:t>Tagged it for the docker registry</a:t>
            </a:r>
          </a:p>
          <a:p>
            <a:r>
              <a:rPr lang="en-US" dirty="0"/>
              <a:t>Pushed it to a docker registry</a:t>
            </a:r>
          </a:p>
          <a:p>
            <a:r>
              <a:rPr lang="en-US" i="1" dirty="0"/>
              <a:t>A few parking lot issues to cover…</a:t>
            </a:r>
          </a:p>
          <a:p>
            <a:endParaRPr lang="en-US" dirty="0"/>
          </a:p>
        </p:txBody>
      </p:sp>
    </p:spTree>
    <p:extLst>
      <p:ext uri="{BB962C8B-B14F-4D97-AF65-F5344CB8AC3E}">
        <p14:creationId xmlns:p14="http://schemas.microsoft.com/office/powerpoint/2010/main" val="39632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7" name="Content Placeholder 6"/>
          <p:cNvSpPr>
            <a:spLocks noGrp="1"/>
          </p:cNvSpPr>
          <p:nvPr>
            <p:ph idx="1"/>
          </p:nvPr>
        </p:nvSpPr>
        <p:spPr/>
        <p:txBody>
          <a:bodyPr/>
          <a:lstStyle/>
          <a:p>
            <a:endParaRPr lang="en-US"/>
          </a:p>
        </p:txBody>
      </p:sp>
      <p:grpSp>
        <p:nvGrpSpPr>
          <p:cNvPr id="124" name="Group 123"/>
          <p:cNvGrpSpPr/>
          <p:nvPr/>
        </p:nvGrpSpPr>
        <p:grpSpPr>
          <a:xfrm>
            <a:off x="405866" y="869092"/>
            <a:ext cx="5461534" cy="4141058"/>
            <a:chOff x="4156030" y="3448050"/>
            <a:chExt cx="5304065" cy="4026390"/>
          </a:xfrm>
        </p:grpSpPr>
        <p:sp>
          <p:nvSpPr>
            <p:cNvPr id="125" name="Rectangle 124"/>
            <p:cNvSpPr/>
            <p:nvPr/>
          </p:nvSpPr>
          <p:spPr>
            <a:xfrm>
              <a:off x="4156030" y="3562349"/>
              <a:ext cx="5304065" cy="3912091"/>
            </a:xfrm>
            <a:prstGeom prst="rect">
              <a:avLst/>
            </a:prstGeom>
            <a:solidFill>
              <a:srgbClr val="D4DCE1"/>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8" name="Flowchart: Alternate Process 127"/>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Host OS</a:t>
              </a:r>
            </a:p>
          </p:txBody>
        </p:sp>
      </p:grpSp>
      <p:grpSp>
        <p:nvGrpSpPr>
          <p:cNvPr id="129" name="Group 128"/>
          <p:cNvGrpSpPr/>
          <p:nvPr/>
        </p:nvGrpSpPr>
        <p:grpSpPr>
          <a:xfrm>
            <a:off x="609600" y="1352550"/>
            <a:ext cx="3733800" cy="3200400"/>
            <a:chOff x="4156030" y="3448050"/>
            <a:chExt cx="3626146" cy="3111779"/>
          </a:xfrm>
        </p:grpSpPr>
        <p:sp>
          <p:nvSpPr>
            <p:cNvPr id="130" name="Rectangle 129"/>
            <p:cNvSpPr/>
            <p:nvPr/>
          </p:nvSpPr>
          <p:spPr>
            <a:xfrm>
              <a:off x="4156030" y="3562349"/>
              <a:ext cx="3626146" cy="299748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1" name="Flowchart: Alternate Process 130"/>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32" name="Group 131"/>
          <p:cNvGrpSpPr/>
          <p:nvPr/>
        </p:nvGrpSpPr>
        <p:grpSpPr>
          <a:xfrm>
            <a:off x="945827" y="2823841"/>
            <a:ext cx="1135636" cy="733856"/>
            <a:chOff x="6172291" y="1793260"/>
            <a:chExt cx="1135636" cy="733856"/>
          </a:xfrm>
        </p:grpSpPr>
        <p:sp>
          <p:nvSpPr>
            <p:cNvPr id="133" name="Rectangle 132"/>
            <p:cNvSpPr/>
            <p:nvPr/>
          </p:nvSpPr>
          <p:spPr>
            <a:xfrm>
              <a:off x="6172291" y="1933398"/>
              <a:ext cx="1135636" cy="593718"/>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5" name="Flowchart: Alternate Process 134"/>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Container1</a:t>
              </a:r>
            </a:p>
          </p:txBody>
        </p:sp>
      </p:grpSp>
      <p:sp>
        <p:nvSpPr>
          <p:cNvPr id="136" name="Rectangle 135"/>
          <p:cNvSpPr/>
          <p:nvPr/>
        </p:nvSpPr>
        <p:spPr>
          <a:xfrm>
            <a:off x="1554057" y="1625177"/>
            <a:ext cx="1839265"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137"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p:cNvSpPr/>
          <p:nvPr/>
        </p:nvSpPr>
        <p:spPr>
          <a:xfrm>
            <a:off x="1554058" y="1806429"/>
            <a:ext cx="1839264"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a:ea typeface="+mn-ea"/>
                <a:cs typeface="+mn-cs"/>
              </a:rPr>
              <a:t>docker0: 192.168.1.100</a:t>
            </a:r>
          </a:p>
        </p:txBody>
      </p:sp>
      <p:sp>
        <p:nvSpPr>
          <p:cNvPr id="139" name="Rectangle 138"/>
          <p:cNvSpPr/>
          <p:nvPr/>
        </p:nvSpPr>
        <p:spPr>
          <a:xfrm>
            <a:off x="1785107" y="2101539"/>
            <a:ext cx="315264" cy="270168"/>
          </a:xfrm>
          <a:prstGeom prst="rect">
            <a:avLst/>
          </a:prstGeom>
          <a:solidFill>
            <a:srgbClr val="9BBB59">
              <a:lumMod val="20000"/>
              <a:lumOff val="80000"/>
            </a:srgbClr>
          </a:solidFill>
          <a:ln w="12700" cap="flat" cmpd="sng" algn="ctr">
            <a:solidFill>
              <a:srgbClr val="32788F"/>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a:ea typeface="+mn-ea"/>
                <a:cs typeface="+mn-cs"/>
              </a:rPr>
              <a:t>:80</a:t>
            </a:r>
          </a:p>
        </p:txBody>
      </p:sp>
      <p:sp>
        <p:nvSpPr>
          <p:cNvPr id="140" name="Rectangle 139"/>
          <p:cNvSpPr/>
          <p:nvPr/>
        </p:nvSpPr>
        <p:spPr>
          <a:xfrm>
            <a:off x="2120424" y="2101539"/>
            <a:ext cx="315264" cy="270168"/>
          </a:xfrm>
          <a:prstGeom prst="rect">
            <a:avLst/>
          </a:prstGeom>
          <a:solidFill>
            <a:srgbClr val="9BBB59">
              <a:lumMod val="20000"/>
              <a:lumOff val="80000"/>
            </a:srgbClr>
          </a:solidFill>
          <a:ln w="12700" cap="flat" cmpd="sng" algn="ctr">
            <a:solidFill>
              <a:srgbClr val="32788F"/>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a:ea typeface="+mn-ea"/>
                <a:cs typeface="+mn-cs"/>
              </a:rPr>
              <a:t>:8001</a:t>
            </a:r>
          </a:p>
        </p:txBody>
      </p:sp>
      <p:sp>
        <p:nvSpPr>
          <p:cNvPr id="141" name="Rectangle 140"/>
          <p:cNvSpPr/>
          <p:nvPr/>
        </p:nvSpPr>
        <p:spPr>
          <a:xfrm>
            <a:off x="2464680" y="2101539"/>
            <a:ext cx="315264" cy="270168"/>
          </a:xfrm>
          <a:prstGeom prst="rect">
            <a:avLst/>
          </a:prstGeom>
          <a:solidFill>
            <a:srgbClr val="9BBB59">
              <a:lumMod val="20000"/>
              <a:lumOff val="80000"/>
            </a:srgbClr>
          </a:solidFill>
          <a:ln w="12700" cap="flat" cmpd="sng" algn="ctr">
            <a:solidFill>
              <a:srgbClr val="32788F"/>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a:ea typeface="+mn-ea"/>
                <a:cs typeface="+mn-cs"/>
              </a:rPr>
              <a:t>:8002</a:t>
            </a:r>
          </a:p>
        </p:txBody>
      </p:sp>
      <p:sp>
        <p:nvSpPr>
          <p:cNvPr id="142" name="Rectangle 141"/>
          <p:cNvSpPr/>
          <p:nvPr/>
        </p:nvSpPr>
        <p:spPr>
          <a:xfrm>
            <a:off x="2808936" y="2101539"/>
            <a:ext cx="315264" cy="270168"/>
          </a:xfrm>
          <a:prstGeom prst="rect">
            <a:avLst/>
          </a:prstGeom>
          <a:solidFill>
            <a:srgbClr val="9BBB59">
              <a:lumMod val="20000"/>
              <a:lumOff val="80000"/>
            </a:srgbClr>
          </a:solidFill>
          <a:ln w="12700" cap="flat" cmpd="sng" algn="ctr">
            <a:solidFill>
              <a:srgbClr val="32788F"/>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a:ea typeface="+mn-ea"/>
                <a:cs typeface="+mn-cs"/>
              </a:rPr>
              <a:t>:8003</a:t>
            </a:r>
          </a:p>
        </p:txBody>
      </p:sp>
      <p:sp>
        <p:nvSpPr>
          <p:cNvPr id="143" name="Rectangle 142"/>
          <p:cNvSpPr/>
          <p:nvPr/>
        </p:nvSpPr>
        <p:spPr>
          <a:xfrm>
            <a:off x="1013762" y="3105150"/>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eth0: 172.17.0.</a:t>
            </a:r>
            <a:r>
              <a:rPr kumimoji="0" lang="en-US" sz="900" b="1" i="0" u="none" strike="noStrike" kern="0" cap="none" spc="0" normalizeH="0" baseline="0" noProof="0" dirty="0">
                <a:ln>
                  <a:noFill/>
                </a:ln>
                <a:solidFill>
                  <a:prstClr val="black"/>
                </a:solidFill>
                <a:effectLst/>
                <a:uLnTx/>
                <a:uFillTx/>
                <a:latin typeface="Calibri"/>
                <a:ea typeface="+mn-ea"/>
                <a:cs typeface="+mn-cs"/>
              </a:rPr>
              <a:t>2</a:t>
            </a:r>
          </a:p>
        </p:txBody>
      </p:sp>
      <p:grpSp>
        <p:nvGrpSpPr>
          <p:cNvPr id="144" name="Group 143"/>
          <p:cNvGrpSpPr/>
          <p:nvPr/>
        </p:nvGrpSpPr>
        <p:grpSpPr>
          <a:xfrm>
            <a:off x="2821150" y="2823841"/>
            <a:ext cx="1135636" cy="733856"/>
            <a:chOff x="6172291" y="1793260"/>
            <a:chExt cx="1135636" cy="733856"/>
          </a:xfrm>
        </p:grpSpPr>
        <p:sp>
          <p:nvSpPr>
            <p:cNvPr id="145" name="Rectangle 144"/>
            <p:cNvSpPr/>
            <p:nvPr/>
          </p:nvSpPr>
          <p:spPr>
            <a:xfrm>
              <a:off x="6172291" y="1933398"/>
              <a:ext cx="1135636" cy="593718"/>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6" name="Flowchart: Alternate Process 145"/>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Container2</a:t>
              </a:r>
            </a:p>
          </p:txBody>
        </p:sp>
      </p:grpSp>
      <p:sp>
        <p:nvSpPr>
          <p:cNvPr id="147" name="Rectangle 146"/>
          <p:cNvSpPr/>
          <p:nvPr/>
        </p:nvSpPr>
        <p:spPr>
          <a:xfrm>
            <a:off x="2889085" y="3105150"/>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eth0: 172.17.0.</a:t>
            </a:r>
            <a:r>
              <a:rPr kumimoji="0" lang="en-US" sz="900" b="1" i="0" u="none" strike="noStrike" kern="0" cap="none" spc="0" normalizeH="0" baseline="0" noProof="0" dirty="0">
                <a:ln>
                  <a:noFill/>
                </a:ln>
                <a:solidFill>
                  <a:prstClr val="black"/>
                </a:solidFill>
                <a:effectLst/>
                <a:uLnTx/>
                <a:uFillTx/>
                <a:latin typeface="Calibri"/>
                <a:ea typeface="+mn-ea"/>
                <a:cs typeface="+mn-cs"/>
              </a:rPr>
              <a:t>3</a:t>
            </a:r>
          </a:p>
        </p:txBody>
      </p:sp>
      <p:grpSp>
        <p:nvGrpSpPr>
          <p:cNvPr id="148" name="Group 147"/>
          <p:cNvGrpSpPr/>
          <p:nvPr/>
        </p:nvGrpSpPr>
        <p:grpSpPr>
          <a:xfrm>
            <a:off x="945827" y="3968226"/>
            <a:ext cx="1135636" cy="733856"/>
            <a:chOff x="6172291" y="1793260"/>
            <a:chExt cx="1135636" cy="733856"/>
          </a:xfrm>
        </p:grpSpPr>
        <p:sp>
          <p:nvSpPr>
            <p:cNvPr id="149" name="Rectangle 148"/>
            <p:cNvSpPr/>
            <p:nvPr/>
          </p:nvSpPr>
          <p:spPr>
            <a:xfrm>
              <a:off x="6172291" y="1933398"/>
              <a:ext cx="1135636" cy="593718"/>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Flowchart: Alternate Process 149"/>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Container3</a:t>
              </a:r>
            </a:p>
          </p:txBody>
        </p:sp>
      </p:grpSp>
      <p:sp>
        <p:nvSpPr>
          <p:cNvPr id="151" name="Rectangle 150"/>
          <p:cNvSpPr/>
          <p:nvPr/>
        </p:nvSpPr>
        <p:spPr>
          <a:xfrm>
            <a:off x="1013762" y="4249535"/>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eth0: 172.17.0.</a:t>
            </a:r>
            <a:r>
              <a:rPr kumimoji="0" lang="en-US" sz="900" b="1" i="0" u="none" strike="noStrike" kern="0" cap="none" spc="0" normalizeH="0" baseline="0" noProof="0" dirty="0">
                <a:ln>
                  <a:noFill/>
                </a:ln>
                <a:solidFill>
                  <a:prstClr val="black"/>
                </a:solidFill>
                <a:effectLst/>
                <a:uLnTx/>
                <a:uFillTx/>
                <a:latin typeface="Calibri"/>
                <a:ea typeface="+mn-ea"/>
                <a:cs typeface="+mn-cs"/>
              </a:rPr>
              <a:t>4</a:t>
            </a:r>
          </a:p>
        </p:txBody>
      </p:sp>
      <p:grpSp>
        <p:nvGrpSpPr>
          <p:cNvPr id="152" name="Group 151"/>
          <p:cNvGrpSpPr/>
          <p:nvPr/>
        </p:nvGrpSpPr>
        <p:grpSpPr>
          <a:xfrm>
            <a:off x="2821150" y="3971494"/>
            <a:ext cx="1135636" cy="733856"/>
            <a:chOff x="6172291" y="1793260"/>
            <a:chExt cx="1135636" cy="733856"/>
          </a:xfrm>
        </p:grpSpPr>
        <p:sp>
          <p:nvSpPr>
            <p:cNvPr id="153" name="Rectangle 152"/>
            <p:cNvSpPr/>
            <p:nvPr/>
          </p:nvSpPr>
          <p:spPr>
            <a:xfrm>
              <a:off x="6172291" y="1933398"/>
              <a:ext cx="1135636" cy="593718"/>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4" name="Flowchart: Alternate Process 153"/>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Container4</a:t>
              </a:r>
            </a:p>
          </p:txBody>
        </p:sp>
      </p:grpSp>
      <p:sp>
        <p:nvSpPr>
          <p:cNvPr id="155" name="Rectangle 154"/>
          <p:cNvSpPr/>
          <p:nvPr/>
        </p:nvSpPr>
        <p:spPr>
          <a:xfrm>
            <a:off x="2889085" y="4252803"/>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eth0: 172.17.0.</a:t>
            </a:r>
            <a:r>
              <a:rPr kumimoji="0" lang="en-US" sz="900" b="1" i="0" u="none" strike="noStrike" kern="0" cap="none" spc="0" normalizeH="0" baseline="0" noProof="0" dirty="0">
                <a:ln>
                  <a:noFill/>
                </a:ln>
                <a:solidFill>
                  <a:prstClr val="black"/>
                </a:solidFill>
                <a:effectLst/>
                <a:uLnTx/>
                <a:uFillTx/>
                <a:latin typeface="Calibri"/>
                <a:ea typeface="+mn-ea"/>
                <a:cs typeface="+mn-cs"/>
              </a:rPr>
              <a:t>5</a:t>
            </a:r>
          </a:p>
        </p:txBody>
      </p:sp>
      <p:cxnSp>
        <p:nvCxnSpPr>
          <p:cNvPr id="156" name="Elbow Connector 80"/>
          <p:cNvCxnSpPr>
            <a:stCxn id="139" idx="2"/>
            <a:endCxn id="162" idx="1"/>
          </p:cNvCxnSpPr>
          <p:nvPr/>
        </p:nvCxnSpPr>
        <p:spPr>
          <a:xfrm rot="5400000">
            <a:off x="820096" y="2570136"/>
            <a:ext cx="1321072" cy="924214"/>
          </a:xfrm>
          <a:prstGeom prst="bentConnector4">
            <a:avLst>
              <a:gd name="adj1" fmla="val 22536"/>
              <a:gd name="adj2" fmla="val 124735"/>
            </a:avLst>
          </a:prstGeom>
          <a:noFill/>
          <a:ln w="38100" cap="flat" cmpd="sng" algn="ctr">
            <a:solidFill>
              <a:srgbClr val="4F81BD">
                <a:shade val="95000"/>
                <a:satMod val="105000"/>
              </a:srgbClr>
            </a:solidFill>
            <a:prstDash val="solid"/>
            <a:tailEnd type="triangle"/>
          </a:ln>
          <a:effectLst/>
        </p:spPr>
      </p:cxnSp>
      <p:cxnSp>
        <p:nvCxnSpPr>
          <p:cNvPr id="157" name="Elbow Connector 83"/>
          <p:cNvCxnSpPr>
            <a:stCxn id="140" idx="2"/>
            <a:endCxn id="164" idx="3"/>
          </p:cNvCxnSpPr>
          <p:nvPr/>
        </p:nvCxnSpPr>
        <p:spPr>
          <a:xfrm rot="5400000">
            <a:off x="912172" y="3477825"/>
            <a:ext cx="2472003" cy="259766"/>
          </a:xfrm>
          <a:prstGeom prst="bentConnector2">
            <a:avLst/>
          </a:prstGeom>
          <a:noFill/>
          <a:ln w="38100" cap="flat" cmpd="sng" algn="ctr">
            <a:solidFill>
              <a:srgbClr val="4F81BD">
                <a:shade val="95000"/>
                <a:satMod val="105000"/>
              </a:srgbClr>
            </a:solidFill>
            <a:prstDash val="solid"/>
            <a:tailEnd type="triangle"/>
          </a:ln>
          <a:effectLst/>
        </p:spPr>
      </p:cxnSp>
      <p:cxnSp>
        <p:nvCxnSpPr>
          <p:cNvPr id="158" name="Elbow Connector 92"/>
          <p:cNvCxnSpPr>
            <a:stCxn id="141" idx="2"/>
            <a:endCxn id="163" idx="1"/>
          </p:cNvCxnSpPr>
          <p:nvPr/>
        </p:nvCxnSpPr>
        <p:spPr>
          <a:xfrm rot="16200000" flipH="1">
            <a:off x="1522079" y="3471940"/>
            <a:ext cx="2472003" cy="271536"/>
          </a:xfrm>
          <a:prstGeom prst="bentConnector2">
            <a:avLst/>
          </a:prstGeom>
          <a:noFill/>
          <a:ln w="38100" cap="flat" cmpd="sng" algn="ctr">
            <a:solidFill>
              <a:srgbClr val="4F81BD">
                <a:shade val="95000"/>
                <a:satMod val="105000"/>
              </a:srgbClr>
            </a:solidFill>
            <a:prstDash val="solid"/>
            <a:tailEnd type="triangle"/>
          </a:ln>
          <a:effectLst/>
        </p:spPr>
      </p:cxnSp>
      <p:cxnSp>
        <p:nvCxnSpPr>
          <p:cNvPr id="159" name="Elbow Connector 100"/>
          <p:cNvCxnSpPr>
            <a:stCxn id="142" idx="2"/>
            <a:endCxn id="161" idx="3"/>
          </p:cNvCxnSpPr>
          <p:nvPr/>
        </p:nvCxnSpPr>
        <p:spPr>
          <a:xfrm rot="16200000" flipH="1">
            <a:off x="2769554" y="2568720"/>
            <a:ext cx="1321072" cy="927045"/>
          </a:xfrm>
          <a:prstGeom prst="bentConnector4">
            <a:avLst>
              <a:gd name="adj1" fmla="val 21815"/>
              <a:gd name="adj2" fmla="val 124659"/>
            </a:avLst>
          </a:prstGeom>
          <a:noFill/>
          <a:ln w="38100" cap="flat" cmpd="sng" algn="ctr">
            <a:solidFill>
              <a:srgbClr val="4F81BD">
                <a:shade val="95000"/>
                <a:satMod val="105000"/>
              </a:srgbClr>
            </a:solidFill>
            <a:prstDash val="solid"/>
            <a:tailEnd type="triangle"/>
          </a:ln>
          <a:effectLst/>
        </p:spPr>
      </p:cxnSp>
      <p:sp>
        <p:nvSpPr>
          <p:cNvPr id="160" name="Rectangle 159"/>
          <p:cNvSpPr/>
          <p:nvPr/>
        </p:nvSpPr>
        <p:spPr>
          <a:xfrm>
            <a:off x="1723757" y="983370"/>
            <a:ext cx="1839264"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a:ea typeface="+mn-ea"/>
                <a:cs typeface="+mn-cs"/>
              </a:rPr>
              <a:t>eth0: 10.100.2.100</a:t>
            </a:r>
          </a:p>
        </p:txBody>
      </p:sp>
      <p:sp>
        <p:nvSpPr>
          <p:cNvPr id="161" name="Rectangle 160"/>
          <p:cNvSpPr/>
          <p:nvPr/>
        </p:nvSpPr>
        <p:spPr>
          <a:xfrm>
            <a:off x="2893848" y="3557695"/>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veth5998974</a:t>
            </a:r>
            <a:endParaRPr kumimoji="0" lang="en-US" sz="900" b="1" i="0" u="none" strike="noStrike" kern="0" cap="none" spc="0" normalizeH="0" baseline="0" noProof="0" dirty="0">
              <a:ln>
                <a:noFill/>
              </a:ln>
              <a:solidFill>
                <a:prstClr val="black"/>
              </a:solidFill>
              <a:effectLst/>
              <a:uLnTx/>
              <a:uFillTx/>
              <a:latin typeface="Calibri"/>
              <a:ea typeface="+mn-ea"/>
              <a:cs typeface="+mn-cs"/>
            </a:endParaRPr>
          </a:p>
        </p:txBody>
      </p:sp>
      <p:sp>
        <p:nvSpPr>
          <p:cNvPr id="162" name="Rectangle 161"/>
          <p:cNvSpPr/>
          <p:nvPr/>
        </p:nvSpPr>
        <p:spPr>
          <a:xfrm>
            <a:off x="1018525" y="3557695"/>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veth473629a</a:t>
            </a:r>
            <a:endParaRPr kumimoji="0" lang="en-US" sz="900" b="1" i="0" u="none" strike="noStrike" kern="0" cap="none" spc="0" normalizeH="0" baseline="0" noProof="0" dirty="0">
              <a:ln>
                <a:noFill/>
              </a:ln>
              <a:solidFill>
                <a:prstClr val="black"/>
              </a:solidFill>
              <a:effectLst/>
              <a:uLnTx/>
              <a:uFillTx/>
              <a:latin typeface="Calibri"/>
              <a:ea typeface="+mn-ea"/>
              <a:cs typeface="+mn-cs"/>
            </a:endParaRPr>
          </a:p>
        </p:txBody>
      </p:sp>
      <p:sp>
        <p:nvSpPr>
          <p:cNvPr id="163" name="Rectangle 162"/>
          <p:cNvSpPr/>
          <p:nvPr/>
        </p:nvSpPr>
        <p:spPr>
          <a:xfrm>
            <a:off x="2893848" y="4708626"/>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veth2726149b</a:t>
            </a:r>
            <a:endParaRPr kumimoji="0" lang="en-US" sz="900" b="1" i="0" u="none" strike="noStrike" kern="0" cap="none" spc="0" normalizeH="0" baseline="0" noProof="0" dirty="0">
              <a:ln>
                <a:noFill/>
              </a:ln>
              <a:solidFill>
                <a:prstClr val="black"/>
              </a:solidFill>
              <a:effectLst/>
              <a:uLnTx/>
              <a:uFillTx/>
              <a:latin typeface="Calibri"/>
              <a:ea typeface="+mn-ea"/>
              <a:cs typeface="+mn-cs"/>
            </a:endParaRPr>
          </a:p>
        </p:txBody>
      </p:sp>
      <p:sp>
        <p:nvSpPr>
          <p:cNvPr id="164" name="Rectangle 163"/>
          <p:cNvSpPr/>
          <p:nvPr/>
        </p:nvSpPr>
        <p:spPr>
          <a:xfrm>
            <a:off x="1018525" y="4708626"/>
            <a:ext cx="999765" cy="270168"/>
          </a:xfrm>
          <a:prstGeom prst="rect">
            <a:avLst/>
          </a:prstGeom>
          <a:solidFill>
            <a:srgbClr val="9BBB59">
              <a:lumMod val="20000"/>
              <a:lumOff val="80000"/>
            </a:srgb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ea typeface="+mn-ea"/>
                <a:cs typeface="+mn-cs"/>
              </a:rPr>
              <a:t>veth736321c</a:t>
            </a:r>
            <a:endParaRPr kumimoji="0" lang="en-US" sz="9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165" name="Elbow Connector 117"/>
          <p:cNvCxnSpPr>
            <a:stCxn id="162" idx="0"/>
            <a:endCxn id="143" idx="2"/>
          </p:cNvCxnSpPr>
          <p:nvPr/>
        </p:nvCxnSpPr>
        <p:spPr>
          <a:xfrm rot="16200000" flipV="1">
            <a:off x="1424839" y="3464125"/>
            <a:ext cx="182377" cy="4763"/>
          </a:xfrm>
          <a:prstGeom prst="bentConnector3">
            <a:avLst>
              <a:gd name="adj1" fmla="val 50000"/>
            </a:avLst>
          </a:prstGeom>
          <a:noFill/>
          <a:ln w="38100" cap="flat" cmpd="sng" algn="ctr">
            <a:solidFill>
              <a:srgbClr val="4F81BD">
                <a:shade val="95000"/>
                <a:satMod val="105000"/>
              </a:srgbClr>
            </a:solidFill>
            <a:prstDash val="solid"/>
            <a:tailEnd type="triangle"/>
          </a:ln>
          <a:effectLst/>
        </p:spPr>
      </p:cxnSp>
      <p:cxnSp>
        <p:nvCxnSpPr>
          <p:cNvPr id="166" name="Elbow Connector 120"/>
          <p:cNvCxnSpPr>
            <a:stCxn id="161" idx="0"/>
            <a:endCxn id="147" idx="2"/>
          </p:cNvCxnSpPr>
          <p:nvPr/>
        </p:nvCxnSpPr>
        <p:spPr>
          <a:xfrm rot="16200000" flipV="1">
            <a:off x="3300162" y="3464125"/>
            <a:ext cx="182377" cy="4763"/>
          </a:xfrm>
          <a:prstGeom prst="bentConnector3">
            <a:avLst>
              <a:gd name="adj1" fmla="val 50000"/>
            </a:avLst>
          </a:prstGeom>
          <a:noFill/>
          <a:ln w="38100" cap="flat" cmpd="sng" algn="ctr">
            <a:solidFill>
              <a:srgbClr val="4F81BD">
                <a:shade val="95000"/>
                <a:satMod val="105000"/>
              </a:srgbClr>
            </a:solidFill>
            <a:prstDash val="solid"/>
            <a:tailEnd type="triangle"/>
          </a:ln>
          <a:effectLst/>
        </p:spPr>
      </p:cxnSp>
      <p:cxnSp>
        <p:nvCxnSpPr>
          <p:cNvPr id="167" name="Elbow Connector 125"/>
          <p:cNvCxnSpPr>
            <a:stCxn id="164" idx="0"/>
            <a:endCxn id="151" idx="2"/>
          </p:cNvCxnSpPr>
          <p:nvPr/>
        </p:nvCxnSpPr>
        <p:spPr>
          <a:xfrm rot="16200000" flipV="1">
            <a:off x="1421566" y="4611783"/>
            <a:ext cx="188923" cy="4763"/>
          </a:xfrm>
          <a:prstGeom prst="bentConnector3">
            <a:avLst>
              <a:gd name="adj1" fmla="val 50000"/>
            </a:avLst>
          </a:prstGeom>
          <a:noFill/>
          <a:ln w="38100" cap="flat" cmpd="sng" algn="ctr">
            <a:solidFill>
              <a:srgbClr val="4F81BD">
                <a:shade val="95000"/>
                <a:satMod val="105000"/>
              </a:srgbClr>
            </a:solidFill>
            <a:prstDash val="solid"/>
            <a:tailEnd type="triangle"/>
          </a:ln>
          <a:effectLst/>
        </p:spPr>
      </p:cxnSp>
      <p:cxnSp>
        <p:nvCxnSpPr>
          <p:cNvPr id="168" name="Elbow Connector 126"/>
          <p:cNvCxnSpPr>
            <a:stCxn id="163" idx="0"/>
            <a:endCxn id="155" idx="2"/>
          </p:cNvCxnSpPr>
          <p:nvPr/>
        </p:nvCxnSpPr>
        <p:spPr>
          <a:xfrm rot="16200000" flipV="1">
            <a:off x="3298523" y="4613417"/>
            <a:ext cx="185655" cy="4763"/>
          </a:xfrm>
          <a:prstGeom prst="bentConnector3">
            <a:avLst>
              <a:gd name="adj1" fmla="val 50000"/>
            </a:avLst>
          </a:prstGeom>
          <a:noFill/>
          <a:ln w="38100" cap="flat" cmpd="sng" algn="ctr">
            <a:solidFill>
              <a:srgbClr val="4F81BD">
                <a:shade val="95000"/>
                <a:satMod val="105000"/>
              </a:srgbClr>
            </a:solidFill>
            <a:prstDash val="solid"/>
            <a:tailEnd type="triangle"/>
          </a:ln>
          <a:effectLst/>
        </p:spPr>
      </p:cxnSp>
      <p:sp>
        <p:nvSpPr>
          <p:cNvPr id="169" name="TextBox 168"/>
          <p:cNvSpPr txBox="1"/>
          <p:nvPr/>
        </p:nvSpPr>
        <p:spPr>
          <a:xfrm>
            <a:off x="6324600" y="895350"/>
            <a:ext cx="2667000" cy="4231928"/>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libri"/>
                <a:ea typeface="+mn-ea"/>
                <a:cs typeface="+mn-cs"/>
              </a:rPr>
              <a:t>Docker Networking uses NAT to route inbound traffic to each container</a:t>
            </a:r>
          </a:p>
          <a:p>
            <a:pPr fontAlgn="auto">
              <a:spcBef>
                <a:spcPts val="0"/>
              </a:spcBef>
              <a:spcAft>
                <a:spcPts val="0"/>
              </a:spcAft>
            </a:pPr>
            <a:r>
              <a:rPr lang="en-US" dirty="0">
                <a:solidFill>
                  <a:prstClr val="black"/>
                </a:solidFill>
                <a:latin typeface="Calibri"/>
                <a:ea typeface="+mn-ea"/>
                <a:cs typeface="+mn-cs"/>
              </a:rPr>
              <a:t>Each container can use the same port, internal to it’s container, but must be addressable outside by unique ports per HOST</a:t>
            </a:r>
          </a:p>
          <a:p>
            <a:pPr fontAlgn="auto">
              <a:spcBef>
                <a:spcPts val="0"/>
              </a:spcBef>
              <a:spcAft>
                <a:spcPts val="0"/>
              </a:spcAft>
            </a:pPr>
            <a:endParaRPr lang="en-US" sz="1100" dirty="0">
              <a:solidFill>
                <a:prstClr val="black"/>
              </a:solidFill>
              <a:latin typeface="Calibri"/>
              <a:ea typeface="+mn-ea"/>
              <a:cs typeface="+mn-cs"/>
            </a:endParaRPr>
          </a:p>
          <a:p>
            <a:pPr fontAlgn="auto">
              <a:spcBef>
                <a:spcPts val="0"/>
              </a:spcBef>
              <a:spcAft>
                <a:spcPts val="0"/>
              </a:spcAft>
            </a:pPr>
            <a:r>
              <a:rPr lang="en-US" dirty="0">
                <a:solidFill>
                  <a:prstClr val="black"/>
                </a:solidFill>
                <a:latin typeface="Calibri"/>
                <a:ea typeface="+mn-ea"/>
                <a:cs typeface="+mn-cs"/>
              </a:rPr>
              <a:t>Load Balancers and Service Discovery are new important topics</a:t>
            </a:r>
          </a:p>
          <a:p>
            <a:pPr fontAlgn="auto">
              <a:spcBef>
                <a:spcPts val="0"/>
              </a:spcBef>
              <a:spcAft>
                <a:spcPts val="0"/>
              </a:spcAft>
            </a:pPr>
            <a:endParaRPr lang="en-US" sz="1050" dirty="0">
              <a:solidFill>
                <a:prstClr val="black"/>
              </a:solidFill>
              <a:latin typeface="Calibri"/>
              <a:ea typeface="+mn-ea"/>
              <a:cs typeface="+mn-cs"/>
            </a:endParaRPr>
          </a:p>
          <a:p>
            <a:pPr fontAlgn="auto">
              <a:spcBef>
                <a:spcPts val="0"/>
              </a:spcBef>
              <a:spcAft>
                <a:spcPts val="0"/>
              </a:spcAft>
            </a:pPr>
            <a:r>
              <a:rPr lang="en-US" sz="1400" b="1" i="1" dirty="0">
                <a:solidFill>
                  <a:prstClr val="black"/>
                </a:solidFill>
                <a:latin typeface="Calibri"/>
                <a:ea typeface="+mn-ea"/>
                <a:cs typeface="+mn-cs"/>
              </a:rPr>
              <a:t>Note:</a:t>
            </a:r>
            <a:r>
              <a:rPr lang="en-US" sz="1400" i="1" dirty="0">
                <a:solidFill>
                  <a:prstClr val="black"/>
                </a:solidFill>
                <a:latin typeface="Calibri"/>
                <a:ea typeface="+mn-ea"/>
                <a:cs typeface="+mn-cs"/>
              </a:rPr>
              <a:t> networking may vary based on your orchestration engine</a:t>
            </a:r>
          </a:p>
          <a:p>
            <a:pPr fontAlgn="auto">
              <a:spcBef>
                <a:spcPts val="0"/>
              </a:spcBef>
              <a:spcAft>
                <a:spcPts val="0"/>
              </a:spcAft>
            </a:pPr>
            <a:endParaRPr lang="en-US" i="1" dirty="0">
              <a:solidFill>
                <a:prstClr val="black"/>
              </a:solidFill>
              <a:latin typeface="Calibri"/>
              <a:ea typeface="+mn-ea"/>
              <a:cs typeface="+mn-cs"/>
            </a:endParaRPr>
          </a:p>
        </p:txBody>
      </p:sp>
      <p:pic>
        <p:nvPicPr>
          <p:cNvPr id="170" name="Picture 4" descr="http://farm8.staticflickr.com/7063/6948367990_71774d62a0_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371" y="3998664"/>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500" fill="hold"/>
                                        <p:tgtEl>
                                          <p:spTgt spid="170"/>
                                        </p:tgtEl>
                                        <p:attrNameLst>
                                          <p:attrName>ppt_x</p:attrName>
                                        </p:attrNameLst>
                                      </p:cBhvr>
                                      <p:tavLst>
                                        <p:tav tm="0">
                                          <p:val>
                                            <p:strVal val="0-#ppt_w/2"/>
                                          </p:val>
                                        </p:tav>
                                        <p:tav tm="100000">
                                          <p:val>
                                            <p:strVal val="#ppt_x"/>
                                          </p:val>
                                        </p:tav>
                                      </p:tavLst>
                                    </p:anim>
                                    <p:anim calcmode="lin" valueType="num">
                                      <p:cBhvr additive="base">
                                        <p:cTn id="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o.aolcdn.com/dims-shared/dims3/GLOB/crop/425x248%2B8%2B50/thumbnail/141%25/http:/www.blogcdn.com/www.pawnation.com/media/2012/10/screen-shot-2012-10-25-at-3.00.5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4234"/>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65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19777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03132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lvl="0" indent="0" fontAlgn="auto">
              <a:spcBef>
                <a:spcPts val="0"/>
              </a:spcBef>
              <a:spcAft>
                <a:spcPts val="0"/>
              </a:spcAft>
              <a:buNone/>
            </a:pPr>
            <a:r>
              <a:rPr lang="en-US" sz="1050" dirty="0">
                <a:solidFill>
                  <a:prstClr val="white"/>
                </a:solidFill>
                <a:latin typeface="Lucida Console" panose="020B0609040504020204" pitchFamily="49" charset="0"/>
              </a:rPr>
              <a:t>/ # ls</a:t>
            </a:r>
          </a:p>
          <a:p>
            <a:pPr marL="0" lvl="0" indent="0" fontAlgn="auto">
              <a:spcBef>
                <a:spcPts val="0"/>
              </a:spcBef>
              <a:spcAft>
                <a:spcPts val="0"/>
              </a:spcAft>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prstClr val="white"/>
                </a:solidFill>
                <a:latin typeface="Lucida Console" panose="020B0609040504020204" pitchFamily="49" charset="0"/>
              </a:rPr>
              <a:t>wormhole</a:t>
            </a:r>
          </a:p>
          <a:p>
            <a:pPr marL="0" lvl="0" indent="0" fontAlgn="auto">
              <a:spcBef>
                <a:spcPts val="0"/>
              </a:spcBef>
              <a:spcAft>
                <a:spcPts val="0"/>
              </a:spcAft>
              <a:buNone/>
            </a:pPr>
            <a:r>
              <a:rPr lang="en-US" sz="1050" dirty="0">
                <a:solidFill>
                  <a:prstClr val="white"/>
                </a:solidFill>
                <a:latin typeface="Lucida Console" panose="020B0609040504020204" pitchFamily="49" charset="0"/>
              </a:rPr>
              <a:t>/ # cd wormhole</a:t>
            </a:r>
          </a:p>
          <a:p>
            <a:pPr marL="0" lvl="0" indent="0" fontAlgn="auto">
              <a:spcBef>
                <a:spcPts val="0"/>
              </a:spcBef>
              <a:spcAft>
                <a:spcPts val="0"/>
              </a:spcAft>
              <a:buNone/>
            </a:pPr>
            <a:r>
              <a:rPr lang="en-US" sz="1050" dirty="0">
                <a:solidFill>
                  <a:prstClr val="white"/>
                </a:solidFill>
                <a:latin typeface="Lucida Console" panose="020B0609040504020204" pitchFamily="49" charset="0"/>
              </a:rPr>
              <a:t>/wormhole # touch a.txt</a:t>
            </a:r>
          </a:p>
          <a:p>
            <a:pPr marL="0" lvl="0" indent="0" fontAlgn="auto">
              <a:spcBef>
                <a:spcPts val="0"/>
              </a:spcBef>
              <a:spcAft>
                <a:spcPts val="0"/>
              </a:spcAft>
              <a:buNone/>
            </a:pPr>
            <a:r>
              <a:rPr lang="en-US" sz="1050" dirty="0">
                <a:solidFill>
                  <a:prstClr val="white"/>
                </a:solidFill>
                <a:latin typeface="Lucida Console" panose="020B0609040504020204" pitchFamily="49" charset="0"/>
              </a:rPr>
              <a:t>/wormhole # touch b.txt</a:t>
            </a:r>
          </a:p>
          <a:p>
            <a:pPr marL="0" lvl="0" indent="0" fontAlgn="auto">
              <a:spcBef>
                <a:spcPts val="0"/>
              </a:spcBef>
              <a:spcAft>
                <a:spcPts val="0"/>
              </a:spcAft>
              <a:buNone/>
            </a:pPr>
            <a:r>
              <a:rPr lang="en-US" sz="1050" dirty="0">
                <a:solidFill>
                  <a:prstClr val="white"/>
                </a:solidFill>
                <a:latin typeface="Lucida Console" panose="020B0609040504020204" pitchFamily="49" charset="0"/>
              </a:rPr>
              <a:t>/wormhole # ls</a:t>
            </a:r>
          </a:p>
          <a:p>
            <a:pPr marL="0" lvl="0" indent="0" fontAlgn="auto">
              <a:spcBef>
                <a:spcPts val="0"/>
              </a:spcBef>
              <a:spcAft>
                <a:spcPts val="0"/>
              </a:spcAft>
              <a:buNone/>
            </a:pPr>
            <a:r>
              <a:rPr lang="en-US" sz="1050" dirty="0">
                <a:solidFill>
                  <a:prstClr val="white"/>
                </a:solidFill>
                <a:latin typeface="Lucida Console" panose="020B0609040504020204" pitchFamily="49" charset="0"/>
              </a:rPr>
              <a:t>a.txt  b.txt</a:t>
            </a:r>
          </a:p>
          <a:p>
            <a:pPr marL="0" lvl="0" indent="0" fontAlgn="auto">
              <a:spcBef>
                <a:spcPts val="0"/>
              </a:spcBef>
              <a:spcAft>
                <a:spcPts val="0"/>
              </a:spcAft>
              <a:buNone/>
            </a:pPr>
            <a:r>
              <a:rPr lang="en-US" sz="1050" dirty="0">
                <a:solidFill>
                  <a:prstClr val="white"/>
                </a:solidFill>
                <a:latin typeface="Lucida Console" panose="020B0609040504020204" pitchFamily="49" charset="0"/>
              </a:rPr>
              <a:t>/wormhole # cat a.txt</a:t>
            </a:r>
          </a:p>
          <a:p>
            <a:pPr marL="0" lvl="0" indent="0" fontAlgn="auto">
              <a:spcBef>
                <a:spcPts val="0"/>
              </a:spcBef>
              <a:spcAft>
                <a:spcPts val="0"/>
              </a:spcAft>
              <a:buNone/>
            </a:pPr>
            <a:r>
              <a:rPr lang="en-US" sz="1050" dirty="0">
                <a:solidFill>
                  <a:prstClr val="white"/>
                </a:solidFill>
                <a:latin typeface="Lucida Console" panose="020B0609040504020204" pitchFamily="49" charset="0"/>
              </a:rPr>
              <a:t>Hello from the other side of the wormhole</a:t>
            </a:r>
          </a:p>
          <a:p>
            <a:pPr marL="0" lvl="0" indent="0" fontAlgn="auto">
              <a:spcBef>
                <a:spcPts val="0"/>
              </a:spcBef>
              <a:spcAft>
                <a:spcPts val="0"/>
              </a:spcAft>
              <a:buNone/>
            </a:pPr>
            <a:r>
              <a:rPr lang="en-US" sz="1050" dirty="0">
                <a:solidFill>
                  <a:prstClr val="white"/>
                </a:solidFill>
                <a:latin typeface="Lucida Console" panose="020B0609040504020204" pitchFamily="49" charset="0"/>
              </a:rPr>
              <a:t>/wormhole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9"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0083" y="3765297"/>
            <a:ext cx="1419333" cy="82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33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4" descr="http://farm8.staticflickr.com/7063/6948367990_71774d62a0_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212" y="3982043"/>
            <a:ext cx="1706710" cy="11360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21092771">
            <a:off x="414916" y="1345548"/>
            <a:ext cx="7920880"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Better yet:</a:t>
            </a:r>
          </a:p>
          <a:p>
            <a:pPr algn="ctr"/>
            <a:r>
              <a:rPr lang="en-US" sz="3600" dirty="0"/>
              <a:t>Use Docker for Windows/Docker for Mac</a:t>
            </a:r>
          </a:p>
        </p:txBody>
      </p:sp>
    </p:spTree>
    <p:extLst>
      <p:ext uri="{BB962C8B-B14F-4D97-AF65-F5344CB8AC3E}">
        <p14:creationId xmlns:p14="http://schemas.microsoft.com/office/powerpoint/2010/main" val="392980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72222E-6 2.09877E-6 L 1.20747 -0.38457 " pathEditMode="relative" rAng="0" ptsTypes="AA">
                                      <p:cBhvr>
                                        <p:cTn id="14" dur="2000" fill="hold"/>
                                        <p:tgtEl>
                                          <p:spTgt spid="9"/>
                                        </p:tgtEl>
                                        <p:attrNameLst>
                                          <p:attrName>ppt_x</p:attrName>
                                          <p:attrName>ppt_y</p:attrName>
                                        </p:attrNameLst>
                                      </p:cBhvr>
                                      <p:rCtr x="60365" y="-19228"/>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lvl="0" indent="-2289175" fontAlgn="auto">
              <a:spcAft>
                <a:spcPts val="0"/>
              </a:spcAft>
              <a:buClrTx/>
              <a:buNone/>
            </a:pPr>
            <a:r>
              <a:rPr lang="en-US" sz="1800" b="1" dirty="0">
                <a:solidFill>
                  <a:srgbClr val="0070C0"/>
                </a:solidFill>
                <a:latin typeface="Calibri"/>
                <a:ea typeface="+mn-ea"/>
                <a:cs typeface="+mn-cs"/>
              </a:rPr>
              <a:t>Vocabulary</a:t>
            </a:r>
          </a:p>
          <a:p>
            <a:pPr marL="2289175" lvl="0" indent="-2289175" fontAlgn="auto">
              <a:spcAft>
                <a:spcPts val="0"/>
              </a:spcAft>
              <a:buClrTx/>
              <a:buNone/>
            </a:pPr>
            <a:r>
              <a:rPr lang="en-US" sz="1400" dirty="0">
                <a:solidFill>
                  <a:prstClr val="white">
                    <a:lumMod val="75000"/>
                  </a:prstClr>
                </a:solidFill>
                <a:latin typeface="Calibri"/>
                <a:ea typeface="+mn-ea"/>
                <a:cs typeface="+mn-cs"/>
              </a:rPr>
              <a:t>Host	A VM running the Docker Daemon to host a collection of Docker Containers</a:t>
            </a:r>
          </a:p>
          <a:p>
            <a:pPr marL="2289175" lvl="0" indent="-2289175" fontAlgn="auto">
              <a:spcAft>
                <a:spcPts val="0"/>
              </a:spcAft>
              <a:buClrTx/>
              <a:buNone/>
            </a:pPr>
            <a:r>
              <a:rPr lang="en-US" sz="1400" dirty="0">
                <a:solidFill>
                  <a:prstClr val="white">
                    <a:lumMod val="75000"/>
                  </a:prstClr>
                </a:solidFill>
                <a:latin typeface="Calibri"/>
                <a:ea typeface="+mn-ea"/>
                <a:cs typeface="+mn-cs"/>
              </a:rPr>
              <a:t>Image 	An ordered collection of filesystems* to be used when instancing a container – * see layers, later on</a:t>
            </a:r>
          </a:p>
          <a:p>
            <a:pPr marL="2289175" lvl="0" indent="-2289175" fontAlgn="auto">
              <a:spcAft>
                <a:spcPts val="0"/>
              </a:spcAft>
              <a:buClrTx/>
              <a:buNone/>
            </a:pPr>
            <a:r>
              <a:rPr lang="en-US" sz="1400" dirty="0">
                <a:solidFill>
                  <a:prstClr val="white">
                    <a:lumMod val="75000"/>
                  </a:prstClr>
                </a:solidFill>
                <a:latin typeface="Calibri"/>
                <a:ea typeface="+mn-ea"/>
                <a:cs typeface="+mn-cs"/>
              </a:rPr>
              <a:t>Container 	A runtime instance of an image</a:t>
            </a:r>
          </a:p>
          <a:p>
            <a:pPr marL="2289175" lvl="0" indent="-2289175" fontAlgn="auto">
              <a:spcAft>
                <a:spcPts val="0"/>
              </a:spcAft>
              <a:buClrTx/>
              <a:buNone/>
            </a:pPr>
            <a:r>
              <a:rPr lang="en-US" sz="1400" dirty="0">
                <a:solidFill>
                  <a:prstClr val="white">
                    <a:lumMod val="75000"/>
                  </a:prstClr>
                </a:solidFill>
                <a:latin typeface="Calibri"/>
                <a:ea typeface="+mn-ea"/>
                <a:cs typeface="+mn-cs"/>
              </a:rPr>
              <a:t>Registry	A collection of docker images</a:t>
            </a:r>
          </a:p>
          <a:p>
            <a:pPr marL="2289175" lvl="0" indent="-2289175" fontAlgn="auto">
              <a:spcAft>
                <a:spcPts val="0"/>
              </a:spcAft>
              <a:buClrTx/>
              <a:buNone/>
            </a:pPr>
            <a:r>
              <a:rPr lang="en-US" sz="1400" b="1" dirty="0">
                <a:solidFill>
                  <a:prstClr val="white">
                    <a:lumMod val="75000"/>
                  </a:prstClr>
                </a:solidFill>
                <a:latin typeface="Calibri"/>
                <a:ea typeface="+mn-ea"/>
                <a:cs typeface="+mn-cs"/>
              </a:rPr>
              <a:t>Dockerfile</a:t>
            </a:r>
            <a:r>
              <a:rPr lang="en-US" sz="1400" dirty="0">
                <a:solidFill>
                  <a:prstClr val="white">
                    <a:lumMod val="75000"/>
                  </a:prstClr>
                </a:solidFill>
                <a:latin typeface="Calibri"/>
                <a:ea typeface="+mn-ea"/>
                <a:cs typeface="+mn-cs"/>
              </a:rPr>
              <a:t>	Commands to build a Docker image </a:t>
            </a:r>
          </a:p>
          <a:p>
            <a:pPr marL="2289175" lvl="0" indent="-2289175" fontAlgn="auto">
              <a:spcAft>
                <a:spcPts val="0"/>
              </a:spcAft>
              <a:buClrTx/>
              <a:buNone/>
            </a:pPr>
            <a:r>
              <a:rPr lang="en-US" sz="1400" b="1" dirty="0">
                <a:solidFill>
                  <a:prstClr val="white">
                    <a:lumMod val="75000"/>
                  </a:prstClr>
                </a:solidFill>
                <a:latin typeface="Calibri"/>
                <a:ea typeface="+mn-ea"/>
                <a:cs typeface="+mn-cs"/>
              </a:rPr>
              <a:t>Tag</a:t>
            </a:r>
            <a:r>
              <a:rPr lang="en-US" sz="1400" dirty="0">
                <a:solidFill>
                  <a:prstClr val="white">
                    <a:lumMod val="75000"/>
                  </a:prstClr>
                </a:solidFill>
                <a:latin typeface="Calibri"/>
                <a:ea typeface="+mn-ea"/>
                <a:cs typeface="+mn-cs"/>
              </a:rPr>
              <a:t>	A version identifier for an image</a:t>
            </a:r>
          </a:p>
          <a:p>
            <a:pPr marL="2289175" lvl="0" indent="-2289175" fontAlgn="auto">
              <a:spcAft>
                <a:spcPts val="0"/>
              </a:spcAft>
              <a:buClrTx/>
              <a:buNone/>
            </a:pPr>
            <a:r>
              <a:rPr lang="en-US" sz="1400" b="1" dirty="0">
                <a:solidFill>
                  <a:prstClr val="black"/>
                </a:solidFill>
                <a:latin typeface="Calibri"/>
                <a:ea typeface="+mn-ea"/>
                <a:cs typeface="+mn-cs"/>
              </a:rPr>
              <a:t>Volume	</a:t>
            </a:r>
            <a:r>
              <a:rPr lang="en-US" sz="1400" dirty="0">
                <a:solidFill>
                  <a:prstClr val="black"/>
                </a:solidFill>
                <a:latin typeface="Calibri"/>
                <a:ea typeface="+mn-ea"/>
                <a:cs typeface="+mn-cs"/>
              </a:rPr>
              <a:t>A means to provide persistent storage from an immutable container</a:t>
            </a:r>
          </a:p>
          <a:p>
            <a:pPr marL="2289175" lvl="0" indent="-2289175" fontAlgn="auto">
              <a:spcAft>
                <a:spcPts val="0"/>
              </a:spcAft>
              <a:buClrTx/>
              <a:buNone/>
            </a:pPr>
            <a:endParaRPr lang="en-US" sz="400" b="1" dirty="0">
              <a:solidFill>
                <a:srgbClr val="0070C0"/>
              </a:solidFill>
              <a:latin typeface="Calibri"/>
              <a:ea typeface="+mn-ea"/>
              <a:cs typeface="+mn-cs"/>
            </a:endParaRPr>
          </a:p>
          <a:p>
            <a:pPr marL="2289175" lvl="0" indent="-2289175" fontAlgn="auto">
              <a:spcAft>
                <a:spcPts val="0"/>
              </a:spcAft>
              <a:buClrTx/>
              <a:buNone/>
            </a:pPr>
            <a:r>
              <a:rPr lang="en-US" sz="1800" b="1" dirty="0">
                <a:solidFill>
                  <a:srgbClr val="0070C0"/>
                </a:solidFill>
                <a:latin typeface="Calibri"/>
                <a:ea typeface="+mn-ea"/>
                <a:cs typeface="+mn-cs"/>
              </a:rPr>
              <a:t>Commands</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run</a:t>
            </a:r>
            <a:r>
              <a:rPr lang="en-US" sz="1400" dirty="0">
                <a:solidFill>
                  <a:srgbClr val="BFBFBF"/>
                </a:solidFill>
                <a:latin typeface="Calibri"/>
                <a:ea typeface="+mn-ea"/>
                <a:cs typeface="+mn-cs"/>
              </a:rPr>
              <a:t>	The process of instancing an Image as a running container</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login</a:t>
            </a:r>
            <a:r>
              <a:rPr lang="en-US" sz="1400" dirty="0">
                <a:solidFill>
                  <a:prstClr val="white">
                    <a:lumMod val="75000"/>
                  </a:prstClr>
                </a:solidFill>
                <a:latin typeface="Calibri"/>
                <a:ea typeface="+mn-ea"/>
                <a:cs typeface="+mn-cs"/>
              </a:rPr>
              <a:t>	Logs into the registry so you can push images</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build</a:t>
            </a:r>
            <a:r>
              <a:rPr lang="en-US" sz="1400" dirty="0">
                <a:solidFill>
                  <a:prstClr val="white">
                    <a:lumMod val="75000"/>
                  </a:prstClr>
                </a:solidFill>
                <a:latin typeface="Calibri"/>
                <a:ea typeface="+mn-ea"/>
                <a:cs typeface="+mn-cs"/>
              </a:rPr>
              <a:t>	Creates an image, using a dockerfile as the definition</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tag</a:t>
            </a:r>
            <a:r>
              <a:rPr lang="en-US" sz="1400" dirty="0">
                <a:solidFill>
                  <a:prstClr val="white">
                    <a:lumMod val="75000"/>
                  </a:prstClr>
                </a:solidFill>
                <a:latin typeface="Calibri"/>
                <a:ea typeface="+mn-ea"/>
                <a:cs typeface="+mn-cs"/>
              </a:rPr>
              <a:t>	Renames an image: [</a:t>
            </a:r>
            <a:r>
              <a:rPr lang="en-US" sz="1400" dirty="0" err="1">
                <a:solidFill>
                  <a:prstClr val="white">
                    <a:lumMod val="75000"/>
                  </a:prstClr>
                </a:solidFill>
                <a:latin typeface="Calibri"/>
                <a:ea typeface="+mn-ea"/>
                <a:cs typeface="+mn-cs"/>
              </a:rPr>
              <a:t>registryname</a:t>
            </a:r>
            <a:r>
              <a:rPr lang="en-US" sz="1400" dirty="0">
                <a:solidFill>
                  <a:prstClr val="white">
                    <a:lumMod val="75000"/>
                  </a:prstClr>
                </a:solidFill>
                <a:latin typeface="Calibri"/>
                <a:ea typeface="+mn-ea"/>
                <a:cs typeface="+mn-cs"/>
              </a:rPr>
              <a:t>]/[user]/[</a:t>
            </a:r>
            <a:r>
              <a:rPr lang="en-US" sz="1400" dirty="0" err="1">
                <a:solidFill>
                  <a:prstClr val="white">
                    <a:lumMod val="75000"/>
                  </a:prstClr>
                </a:solidFill>
                <a:latin typeface="Calibri"/>
                <a:ea typeface="+mn-ea"/>
                <a:cs typeface="+mn-cs"/>
              </a:rPr>
              <a:t>imagename</a:t>
            </a:r>
            <a:r>
              <a:rPr lang="en-US" sz="1400" dirty="0">
                <a:solidFill>
                  <a:prstClr val="white">
                    <a:lumMod val="75000"/>
                  </a:prstClr>
                </a:solidFill>
                <a:latin typeface="Calibri"/>
                <a:ea typeface="+mn-ea"/>
                <a:cs typeface="+mn-cs"/>
              </a:rPr>
              <a:t>]:[tag]</a:t>
            </a:r>
          </a:p>
          <a:p>
            <a:pPr marL="2289175" lvl="0" indent="-2289175" fontAlgn="auto">
              <a:spcAft>
                <a:spcPts val="0"/>
              </a:spcAft>
              <a:buClrTx/>
              <a:buNone/>
            </a:pPr>
            <a:r>
              <a:rPr lang="en-US" sz="1400" b="1" dirty="0">
                <a:solidFill>
                  <a:prstClr val="white">
                    <a:lumMod val="75000"/>
                  </a:prstClr>
                </a:solidFill>
                <a:latin typeface="Consolas" panose="020B0609020204030204" pitchFamily="49" charset="0"/>
                <a:ea typeface="+mn-ea"/>
                <a:cs typeface="+mn-cs"/>
              </a:rPr>
              <a:t>Docker push</a:t>
            </a:r>
            <a:r>
              <a:rPr lang="en-US" sz="1400" dirty="0">
                <a:solidFill>
                  <a:prstClr val="white">
                    <a:lumMod val="75000"/>
                  </a:prstClr>
                </a:solidFill>
                <a:latin typeface="Calibri"/>
                <a:ea typeface="+mn-ea"/>
                <a:cs typeface="+mn-cs"/>
              </a:rPr>
              <a:t>	Pushes an image to a registry</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 run –v h:c</a:t>
            </a:r>
            <a:r>
              <a:rPr lang="en-US" sz="1400" dirty="0">
                <a:solidFill>
                  <a:prstClr val="black"/>
                </a:solidFill>
                <a:latin typeface="Calibri"/>
                <a:ea typeface="+mn-ea"/>
                <a:cs typeface="+mn-cs"/>
              </a:rPr>
              <a:t>	Create a wormhole from the host to the container, represented as a volume</a:t>
            </a:r>
            <a:br>
              <a:rPr lang="en-US" sz="1400" dirty="0">
                <a:solidFill>
                  <a:prstClr val="black"/>
                </a:solidFill>
                <a:latin typeface="Calibri"/>
                <a:ea typeface="+mn-ea"/>
                <a:cs typeface="+mn-cs"/>
              </a:rPr>
            </a:br>
            <a:r>
              <a:rPr lang="en-US" sz="1400" dirty="0">
                <a:solidFill>
                  <a:prstClr val="black"/>
                </a:solidFill>
                <a:latin typeface="Calibri"/>
                <a:ea typeface="+mn-ea"/>
                <a:cs typeface="+mn-cs"/>
              </a:rPr>
              <a:t>Refer to docker-compose for common usage scenarios</a:t>
            </a:r>
          </a:p>
          <a:p>
            <a:pPr marL="2289175" lvl="0" indent="-2289175" fontAlgn="auto">
              <a:spcAft>
                <a:spcPts val="0"/>
              </a:spcAft>
              <a:buClrTx/>
              <a:buNone/>
            </a:pPr>
            <a:endParaRPr lang="en-US" sz="1400" dirty="0">
              <a:solidFill>
                <a:prstClr val="black"/>
              </a:solidFill>
              <a:latin typeface="Calibri"/>
              <a:ea typeface="+mn-ea"/>
              <a:cs typeface="+mn-cs"/>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Docker-compose Volumes</a:t>
            </a:r>
            <a:r>
              <a:rPr lang="en-US" sz="1400" i="1" dirty="0">
                <a:solidFill>
                  <a:schemeClr val="bg1"/>
                </a:solidFill>
              </a:rPr>
              <a:t> </a:t>
            </a:r>
          </a:p>
        </p:txBody>
      </p:sp>
    </p:spTree>
    <p:extLst>
      <p:ext uri="{BB962C8B-B14F-4D97-AF65-F5344CB8AC3E}">
        <p14:creationId xmlns:p14="http://schemas.microsoft.com/office/powerpoint/2010/main" val="40992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lnSpcReduction="100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12719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sz="2800" dirty="0"/>
              <a:t>Manages your various host configurations</a:t>
            </a:r>
          </a:p>
          <a:p>
            <a:r>
              <a:rPr lang="en-US" sz="2800" dirty="0"/>
              <a:t>Stored in %USERPROFILE%\.docker\machine\</a:t>
            </a:r>
          </a:p>
          <a:p>
            <a:endParaRPr lang="en-US" sz="2800" dirty="0"/>
          </a:p>
        </p:txBody>
      </p:sp>
      <p:sp>
        <p:nvSpPr>
          <p:cNvPr id="6" name="Content Placeholder 1"/>
          <p:cNvSpPr txBox="1">
            <a:spLocks/>
          </p:cNvSpPr>
          <p:nvPr/>
        </p:nvSpPr>
        <p:spPr>
          <a:xfrm>
            <a:off x="228600" y="2152632"/>
            <a:ext cx="8915400" cy="3046988"/>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auto">
              <a:spcBef>
                <a:spcPts val="0"/>
              </a:spcBef>
              <a:spcAft>
                <a:spcPts val="0"/>
              </a:spcAft>
              <a:buNone/>
              <a:defRPr/>
            </a:pPr>
            <a:r>
              <a:rPr lang="en-US" sz="1200" b="1" dirty="0">
                <a:solidFill>
                  <a:prstClr val="white"/>
                </a:solidFill>
                <a:latin typeface="Lucida Console" panose="020B0609040504020204" pitchFamily="49" charset="0"/>
              </a:rPr>
              <a:t>PS </a:t>
            </a:r>
            <a:r>
              <a:rPr lang="en-US" sz="1200" b="1" dirty="0">
                <a:solidFill>
                  <a:srgbClr val="00B050"/>
                </a:solidFill>
                <a:latin typeface="Lucida Console" panose="020B0609040504020204" pitchFamily="49" charset="0"/>
              </a:rPr>
              <a:t>docker-machine ls</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NAME              ACTIVE  DRIVER      STATE     URL                                       DOCKER</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default           -       </a:t>
            </a:r>
            <a:r>
              <a:rPr lang="en-US" sz="1200" dirty="0" err="1">
                <a:solidFill>
                  <a:prstClr val="white"/>
                </a:solidFill>
                <a:latin typeface="Lucida Console" panose="020B0609040504020204" pitchFamily="49" charset="0"/>
              </a:rPr>
              <a:t>virtualbox</a:t>
            </a:r>
            <a:r>
              <a:rPr lang="en-US" sz="1200" dirty="0">
                <a:solidFill>
                  <a:prstClr val="white"/>
                </a:solidFill>
                <a:latin typeface="Lucida Console" panose="020B0609040504020204" pitchFamily="49" charset="0"/>
              </a:rPr>
              <a:t>  Running   tcp://docker</a:t>
            </a:r>
          </a:p>
          <a:p>
            <a:pPr marL="0" lvl="0" indent="0" fontAlgn="auto">
              <a:spcBef>
                <a:spcPts val="0"/>
              </a:spcBef>
              <a:spcAft>
                <a:spcPts val="0"/>
              </a:spcAft>
              <a:buNone/>
              <a:defRPr/>
            </a:pPr>
            <a:r>
              <a:rPr lang="en-US" sz="1200" dirty="0" err="1">
                <a:solidFill>
                  <a:prstClr val="white"/>
                </a:solidFill>
                <a:latin typeface="Lucida Console" panose="020B0609040504020204" pitchFamily="49" charset="0"/>
              </a:rPr>
              <a:t>dockerhost-linux</a:t>
            </a:r>
            <a:r>
              <a:rPr lang="en-US" sz="1200" dirty="0">
                <a:solidFill>
                  <a:prstClr val="white"/>
                </a:solidFill>
                <a:latin typeface="Lucida Console" panose="020B0609040504020204" pitchFamily="49" charset="0"/>
              </a:rPr>
              <a:t>  -       azure       Running   tcp://dockerhost-linux.cloudapp.net:2376 </a:t>
            </a:r>
          </a:p>
          <a:p>
            <a:pPr marL="0" lvl="0" indent="0" fontAlgn="auto">
              <a:spcBef>
                <a:spcPts val="0"/>
              </a:spcBef>
              <a:spcAft>
                <a:spcPts val="0"/>
              </a:spcAft>
              <a:buNone/>
              <a:defRPr/>
            </a:pPr>
            <a:r>
              <a:rPr lang="en-US" sz="1200" b="1" dirty="0">
                <a:solidFill>
                  <a:prstClr val="white"/>
                </a:solidFill>
                <a:latin typeface="Lucida Console" panose="020B0609040504020204" pitchFamily="49" charset="0"/>
              </a:rPr>
              <a:t>PS </a:t>
            </a:r>
            <a:r>
              <a:rPr lang="en-US" sz="1200" b="1" dirty="0">
                <a:solidFill>
                  <a:srgbClr val="00B050"/>
                </a:solidFill>
                <a:latin typeface="Lucida Console" panose="020B0609040504020204" pitchFamily="49" charset="0"/>
              </a:rPr>
              <a:t>docker-machine </a:t>
            </a:r>
            <a:r>
              <a:rPr lang="en-US" sz="1200" b="1" dirty="0" err="1">
                <a:solidFill>
                  <a:srgbClr val="00B050"/>
                </a:solidFill>
                <a:latin typeface="Lucida Console" panose="020B0609040504020204" pitchFamily="49" charset="0"/>
              </a:rPr>
              <a:t>env</a:t>
            </a:r>
            <a:r>
              <a:rPr lang="en-US" sz="1200" b="1" dirty="0">
                <a:solidFill>
                  <a:srgbClr val="00B050"/>
                </a:solidFill>
                <a:latin typeface="Lucida Console" panose="020B0609040504020204" pitchFamily="49" charset="0"/>
              </a:rPr>
              <a:t> </a:t>
            </a:r>
            <a:r>
              <a:rPr lang="en-US" sz="1200" b="1" dirty="0" err="1">
                <a:solidFill>
                  <a:srgbClr val="00B050"/>
                </a:solidFill>
                <a:latin typeface="Lucida Console" panose="020B0609040504020204" pitchFamily="49" charset="0"/>
              </a:rPr>
              <a:t>dockerhost-linux</a:t>
            </a:r>
            <a:endParaRPr lang="en-US" sz="1200" b="1" dirty="0">
              <a:solidFill>
                <a:srgbClr val="00B050"/>
              </a:solidFill>
              <a:latin typeface="Lucida Console" panose="020B0609040504020204" pitchFamily="49" charset="0"/>
            </a:endParaRP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a:t>
            </a:r>
            <a:r>
              <a:rPr lang="en-US" sz="1200" dirty="0" err="1">
                <a:solidFill>
                  <a:prstClr val="white"/>
                </a:solidFill>
                <a:latin typeface="Lucida Console" panose="020B0609040504020204" pitchFamily="49" charset="0"/>
              </a:rPr>
              <a:t>Env:DOCKER_TLS_VERIFY</a:t>
            </a:r>
            <a:r>
              <a:rPr lang="en-US" sz="1200" dirty="0">
                <a:solidFill>
                  <a:prstClr val="white"/>
                </a:solidFill>
                <a:latin typeface="Lucida Console" panose="020B0609040504020204" pitchFamily="49" charset="0"/>
              </a:rPr>
              <a:t> = "1"</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a:t>
            </a:r>
            <a:r>
              <a:rPr lang="en-US" sz="1200" dirty="0" err="1">
                <a:solidFill>
                  <a:prstClr val="white"/>
                </a:solidFill>
                <a:latin typeface="Lucida Console" panose="020B0609040504020204" pitchFamily="49" charset="0"/>
              </a:rPr>
              <a:t>Env:DOCKER_HOST</a:t>
            </a:r>
            <a:r>
              <a:rPr lang="en-US" sz="1200" dirty="0">
                <a:solidFill>
                  <a:prstClr val="white"/>
                </a:solidFill>
                <a:latin typeface="Lucida Console" panose="020B0609040504020204" pitchFamily="49" charset="0"/>
              </a:rPr>
              <a:t> = "</a:t>
            </a:r>
            <a:r>
              <a:rPr lang="en-US" sz="1200" dirty="0" err="1">
                <a:solidFill>
                  <a:prstClr val="white"/>
                </a:solidFill>
                <a:latin typeface="Lucida Console" panose="020B0609040504020204" pitchFamily="49" charset="0"/>
              </a:rPr>
              <a:t>tcp</a:t>
            </a:r>
            <a:r>
              <a:rPr lang="en-US" sz="1200" dirty="0">
                <a:solidFill>
                  <a:prstClr val="white"/>
                </a:solidFill>
                <a:latin typeface="Lucida Console" panose="020B0609040504020204" pitchFamily="49" charset="0"/>
              </a:rPr>
              <a:t>://dockerhost-linux.cloudapp.net:2376"</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a:t>
            </a:r>
            <a:r>
              <a:rPr lang="en-US" sz="1200" dirty="0" err="1">
                <a:solidFill>
                  <a:prstClr val="white"/>
                </a:solidFill>
                <a:latin typeface="Lucida Console" panose="020B0609040504020204" pitchFamily="49" charset="0"/>
              </a:rPr>
              <a:t>Env:DOCKER_CERT_PATH</a:t>
            </a:r>
            <a:r>
              <a:rPr lang="en-US" sz="1200" dirty="0">
                <a:solidFill>
                  <a:prstClr val="white"/>
                </a:solidFill>
                <a:latin typeface="Lucida Console" panose="020B0609040504020204" pitchFamily="49" charset="0"/>
              </a:rPr>
              <a:t> = "C:\Users\SteveLas\.docker\machine\machines\dockerhost-linux"</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a:t>
            </a:r>
            <a:r>
              <a:rPr lang="en-US" sz="1200" dirty="0" err="1">
                <a:solidFill>
                  <a:prstClr val="white"/>
                </a:solidFill>
                <a:latin typeface="Lucida Console" panose="020B0609040504020204" pitchFamily="49" charset="0"/>
              </a:rPr>
              <a:t>Env:DOCKER_MACHINE_NAME</a:t>
            </a:r>
            <a:r>
              <a:rPr lang="en-US" sz="1200" dirty="0">
                <a:solidFill>
                  <a:prstClr val="white"/>
                </a:solidFill>
                <a:latin typeface="Lucida Console" panose="020B0609040504020204" pitchFamily="49" charset="0"/>
              </a:rPr>
              <a:t> = "</a:t>
            </a:r>
            <a:r>
              <a:rPr lang="en-US" sz="1200" dirty="0" err="1">
                <a:solidFill>
                  <a:prstClr val="white"/>
                </a:solidFill>
                <a:latin typeface="Lucida Console" panose="020B0609040504020204" pitchFamily="49" charset="0"/>
              </a:rPr>
              <a:t>dockerhost-linux</a:t>
            </a:r>
            <a:r>
              <a:rPr lang="en-US" sz="1200" dirty="0">
                <a:solidFill>
                  <a:prstClr val="white"/>
                </a:solidFill>
                <a:latin typeface="Lucida Console" panose="020B0609040504020204" pitchFamily="49" charset="0"/>
              </a:rPr>
              <a:t>"</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 Run this command to configure your shell:</a:t>
            </a: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 Docker-machine </a:t>
            </a:r>
            <a:r>
              <a:rPr lang="en-US" sz="1200" dirty="0" err="1">
                <a:solidFill>
                  <a:prstClr val="white"/>
                </a:solidFill>
                <a:latin typeface="Lucida Console" panose="020B0609040504020204" pitchFamily="49" charset="0"/>
              </a:rPr>
              <a:t>env</a:t>
            </a:r>
            <a:r>
              <a:rPr lang="en-US" sz="1200" dirty="0">
                <a:solidFill>
                  <a:prstClr val="white"/>
                </a:solidFill>
                <a:latin typeface="Lucida Console" panose="020B0609040504020204" pitchFamily="49" charset="0"/>
              </a:rPr>
              <a:t> </a:t>
            </a:r>
            <a:r>
              <a:rPr lang="en-US" sz="1200" dirty="0" err="1">
                <a:solidFill>
                  <a:prstClr val="white"/>
                </a:solidFill>
                <a:latin typeface="Lucida Console" panose="020B0609040504020204" pitchFamily="49" charset="0"/>
              </a:rPr>
              <a:t>dockerhost-linux</a:t>
            </a:r>
            <a:r>
              <a:rPr lang="en-US" sz="1200" dirty="0">
                <a:solidFill>
                  <a:prstClr val="white"/>
                </a:solidFill>
                <a:latin typeface="Lucida Console" panose="020B0609040504020204" pitchFamily="49" charset="0"/>
              </a:rPr>
              <a:t> | Invoke-Expression</a:t>
            </a:r>
          </a:p>
          <a:p>
            <a:pPr marL="0" lvl="0" indent="0" fontAlgn="auto">
              <a:spcBef>
                <a:spcPts val="0"/>
              </a:spcBef>
              <a:spcAft>
                <a:spcPts val="0"/>
              </a:spcAft>
              <a:buNone/>
              <a:defRPr/>
            </a:pPr>
            <a:r>
              <a:rPr lang="en-US" sz="1200" b="1" dirty="0">
                <a:solidFill>
                  <a:prstClr val="white"/>
                </a:solidFill>
                <a:latin typeface="Lucida Console" panose="020B0609040504020204" pitchFamily="49" charset="0"/>
              </a:rPr>
              <a:t>PS </a:t>
            </a:r>
            <a:r>
              <a:rPr lang="en-US" sz="1200" b="1" dirty="0">
                <a:solidFill>
                  <a:srgbClr val="00B050"/>
                </a:solidFill>
                <a:latin typeface="Lucida Console" panose="020B0609040504020204" pitchFamily="49" charset="0"/>
              </a:rPr>
              <a:t>docker-machine active</a:t>
            </a:r>
          </a:p>
          <a:p>
            <a:pPr marL="0" lvl="0" indent="0" fontAlgn="auto">
              <a:spcBef>
                <a:spcPts val="0"/>
              </a:spcBef>
              <a:spcAft>
                <a:spcPts val="0"/>
              </a:spcAft>
              <a:buNone/>
              <a:defRPr/>
            </a:pPr>
            <a:r>
              <a:rPr lang="en-US" sz="1200" dirty="0" err="1">
                <a:solidFill>
                  <a:prstClr val="white"/>
                </a:solidFill>
                <a:latin typeface="Lucida Console" panose="020B0609040504020204" pitchFamily="49" charset="0"/>
              </a:rPr>
              <a:t>dockerhost-linux</a:t>
            </a:r>
            <a:endParaRPr lang="en-US" sz="1200" dirty="0">
              <a:solidFill>
                <a:prstClr val="white"/>
              </a:solidFill>
              <a:latin typeface="Lucida Console" panose="020B0609040504020204" pitchFamily="49" charset="0"/>
            </a:endParaRPr>
          </a:p>
          <a:p>
            <a:pPr marL="0" lvl="0" indent="0" fontAlgn="auto">
              <a:spcBef>
                <a:spcPts val="0"/>
              </a:spcBef>
              <a:spcAft>
                <a:spcPts val="0"/>
              </a:spcAft>
              <a:buNone/>
              <a:defRPr/>
            </a:pPr>
            <a:r>
              <a:rPr lang="en-US" sz="1200" b="1" dirty="0">
                <a:solidFill>
                  <a:prstClr val="white"/>
                </a:solidFill>
                <a:latin typeface="Lucida Console" panose="020B0609040504020204" pitchFamily="49" charset="0"/>
              </a:rPr>
              <a:t>PS </a:t>
            </a:r>
            <a:r>
              <a:rPr lang="en-US" sz="1200" b="1" dirty="0">
                <a:solidFill>
                  <a:srgbClr val="00B050"/>
                </a:solidFill>
                <a:latin typeface="Lucida Console" panose="020B0609040504020204" pitchFamily="49" charset="0"/>
              </a:rPr>
              <a:t>docker-machine </a:t>
            </a:r>
            <a:r>
              <a:rPr lang="en-US" sz="1200" b="1" dirty="0" err="1">
                <a:solidFill>
                  <a:srgbClr val="00B050"/>
                </a:solidFill>
                <a:latin typeface="Lucida Console" panose="020B0609040504020204" pitchFamily="49" charset="0"/>
              </a:rPr>
              <a:t>ip</a:t>
            </a:r>
            <a:r>
              <a:rPr lang="en-US" sz="1200" b="1" dirty="0">
                <a:solidFill>
                  <a:srgbClr val="00B050"/>
                </a:solidFill>
                <a:latin typeface="Lucida Console" panose="020B0609040504020204" pitchFamily="49" charset="0"/>
              </a:rPr>
              <a:t> </a:t>
            </a:r>
            <a:r>
              <a:rPr lang="en-US" sz="1200" b="1" dirty="0" err="1">
                <a:solidFill>
                  <a:srgbClr val="00B050"/>
                </a:solidFill>
                <a:latin typeface="Lucida Console" panose="020B0609040504020204" pitchFamily="49" charset="0"/>
              </a:rPr>
              <a:t>dockerhost-linux</a:t>
            </a:r>
            <a:endParaRPr lang="en-US" sz="1200" b="1" dirty="0">
              <a:solidFill>
                <a:srgbClr val="00B050"/>
              </a:solidFill>
              <a:latin typeface="Lucida Console" panose="020B0609040504020204" pitchFamily="49" charset="0"/>
            </a:endParaRPr>
          </a:p>
          <a:p>
            <a:pPr marL="0" lvl="0" indent="0" fontAlgn="auto">
              <a:spcBef>
                <a:spcPts val="0"/>
              </a:spcBef>
              <a:spcAft>
                <a:spcPts val="0"/>
              </a:spcAft>
              <a:buNone/>
              <a:defRPr/>
            </a:pPr>
            <a:r>
              <a:rPr lang="en-US" sz="1200" dirty="0">
                <a:solidFill>
                  <a:prstClr val="white"/>
                </a:solidFill>
                <a:latin typeface="Lucida Console" panose="020B0609040504020204" pitchFamily="49" charset="0"/>
              </a:rPr>
              <a:t>dockerhost-linux.cloudapp.net</a:t>
            </a:r>
          </a:p>
        </p:txBody>
      </p:sp>
    </p:spTree>
    <p:extLst>
      <p:ext uri="{BB962C8B-B14F-4D97-AF65-F5344CB8AC3E}">
        <p14:creationId xmlns:p14="http://schemas.microsoft.com/office/powerpoint/2010/main" val="26255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061829"/>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rgbClr val="F79646">
                    <a:lumMod val="75000"/>
                  </a:srgb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lvl="0" indent="0" fontAlgn="auto">
              <a:spcBef>
                <a:spcPts val="0"/>
              </a:spcBef>
              <a:spcAft>
                <a:spcPts val="0"/>
              </a:spcAft>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77419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150"/>
            <a:ext cx="8229600" cy="4156473"/>
          </a:xfrm>
        </p:spPr>
        <p:txBody>
          <a:bodyPr numCol="3">
            <a:normAutofit fontScale="55000" lnSpcReduction="20000"/>
          </a:bodyPr>
          <a:lstStyle/>
          <a:p>
            <a:pPr marL="0" indent="0">
              <a:buNone/>
            </a:pPr>
            <a:r>
              <a:rPr lang="en-US" dirty="0"/>
              <a:t>Foot</a:t>
            </a:r>
          </a:p>
          <a:p>
            <a:pPr marL="0" indent="0">
              <a:buNone/>
            </a:pPr>
            <a:r>
              <a:rPr lang="en-US" dirty="0"/>
              <a:t>Beating</a:t>
            </a:r>
          </a:p>
          <a:p>
            <a:pPr marL="0" indent="0">
              <a:buNone/>
            </a:pPr>
            <a:r>
              <a:rPr lang="en-US" dirty="0"/>
              <a:t>Forestay</a:t>
            </a:r>
          </a:p>
          <a:p>
            <a:pPr marL="0" indent="0">
              <a:buNone/>
            </a:pPr>
            <a:r>
              <a:rPr lang="en-US" dirty="0"/>
              <a:t>Nun</a:t>
            </a:r>
          </a:p>
          <a:p>
            <a:pPr marL="0" indent="0">
              <a:buNone/>
            </a:pPr>
            <a:r>
              <a:rPr lang="en-US" dirty="0"/>
              <a:t>In Irons</a:t>
            </a:r>
          </a:p>
          <a:p>
            <a:pPr marL="0" indent="0">
              <a:buNone/>
            </a:pPr>
            <a:r>
              <a:rPr lang="en-US" dirty="0"/>
              <a:t>Packing Gland</a:t>
            </a:r>
          </a:p>
          <a:p>
            <a:pPr marL="0" indent="0">
              <a:buNone/>
            </a:pPr>
            <a:r>
              <a:rPr lang="en-US" dirty="0"/>
              <a:t>Seacock</a:t>
            </a:r>
          </a:p>
          <a:p>
            <a:pPr marL="0" indent="0">
              <a:buNone/>
            </a:pPr>
            <a:r>
              <a:rPr lang="en-US" dirty="0" err="1"/>
              <a:t>Skeg</a:t>
            </a:r>
            <a:endParaRPr lang="en-US" dirty="0"/>
          </a:p>
          <a:p>
            <a:pPr marL="0" indent="0">
              <a:buNone/>
            </a:pPr>
            <a:r>
              <a:rPr lang="en-US" dirty="0"/>
              <a:t>Singlehanded</a:t>
            </a:r>
          </a:p>
          <a:p>
            <a:pPr marL="0" indent="0">
              <a:buNone/>
            </a:pPr>
            <a:r>
              <a:rPr lang="en-US" dirty="0"/>
              <a:t>Spreader</a:t>
            </a:r>
          </a:p>
          <a:p>
            <a:pPr marL="0" indent="0">
              <a:buNone/>
            </a:pPr>
            <a:r>
              <a:rPr lang="en-US" dirty="0"/>
              <a:t>Whip</a:t>
            </a:r>
          </a:p>
          <a:p>
            <a:pPr marL="0" indent="0">
              <a:buNone/>
            </a:pPr>
            <a:r>
              <a:rPr lang="en-US" dirty="0"/>
              <a:t>Whisker Pole</a:t>
            </a:r>
          </a:p>
          <a:p>
            <a:pPr marL="0" indent="0">
              <a:buNone/>
            </a:pPr>
            <a:r>
              <a:rPr lang="en-US" dirty="0"/>
              <a:t>Close Hauled</a:t>
            </a:r>
          </a:p>
          <a:p>
            <a:pPr marL="0" indent="0">
              <a:buNone/>
            </a:pPr>
            <a:endParaRPr lang="en-US" dirty="0"/>
          </a:p>
          <a:p>
            <a:pPr marL="0" indent="0">
              <a:buNone/>
            </a:pPr>
            <a:endParaRPr lang="en-US" dirty="0"/>
          </a:p>
          <a:p>
            <a:pPr marL="0" indent="0">
              <a:buNone/>
            </a:pPr>
            <a:r>
              <a:rPr lang="en-US" dirty="0"/>
              <a:t>Roach</a:t>
            </a:r>
          </a:p>
          <a:p>
            <a:pPr marL="0" indent="0">
              <a:buNone/>
            </a:pPr>
            <a:r>
              <a:rPr lang="en-US" dirty="0"/>
              <a:t>Puff</a:t>
            </a:r>
          </a:p>
          <a:p>
            <a:pPr marL="0" indent="0">
              <a:buNone/>
            </a:pPr>
            <a:r>
              <a:rPr lang="en-US" dirty="0"/>
              <a:t>Sheave</a:t>
            </a:r>
          </a:p>
          <a:p>
            <a:pPr marL="0" indent="0">
              <a:buNone/>
            </a:pPr>
            <a:r>
              <a:rPr lang="en-US" dirty="0" err="1"/>
              <a:t>Luft</a:t>
            </a:r>
            <a:endParaRPr lang="en-US" dirty="0"/>
          </a:p>
          <a:p>
            <a:pPr marL="0" indent="0">
              <a:buNone/>
            </a:pPr>
            <a:endParaRPr lang="en-US" dirty="0"/>
          </a:p>
          <a:p>
            <a:pPr marL="0" indent="0">
              <a:buNone/>
            </a:pPr>
            <a:r>
              <a:rPr lang="en-US" dirty="0"/>
              <a:t>Cunningham</a:t>
            </a:r>
          </a:p>
          <a:p>
            <a:pPr marL="0" indent="0">
              <a:buNone/>
            </a:pPr>
            <a:r>
              <a:rPr lang="en-US" dirty="0"/>
              <a:t>Hard-A-Lee</a:t>
            </a:r>
          </a:p>
          <a:p>
            <a:pPr marL="0" indent="0">
              <a:buNone/>
            </a:pPr>
            <a:r>
              <a:rPr lang="en-US" dirty="0" err="1"/>
              <a:t>Vang</a:t>
            </a:r>
            <a:endParaRPr lang="en-US" dirty="0"/>
          </a:p>
          <a:p>
            <a:pPr marL="0" indent="0">
              <a:buNone/>
            </a:pPr>
            <a:endParaRPr lang="en-US" dirty="0"/>
          </a:p>
          <a:p>
            <a:pPr marL="0" indent="0">
              <a:buNone/>
            </a:pPr>
            <a:r>
              <a:rPr lang="en-US" dirty="0"/>
              <a:t>Can</a:t>
            </a:r>
          </a:p>
          <a:p>
            <a:pPr marL="0" indent="0">
              <a:buNone/>
            </a:pPr>
            <a:r>
              <a:rPr lang="en-US" dirty="0"/>
              <a:t>Sole</a:t>
            </a:r>
          </a:p>
          <a:p>
            <a:pPr marL="0" indent="0">
              <a:buNone/>
            </a:pPr>
            <a:r>
              <a:rPr lang="en-US" dirty="0" err="1"/>
              <a:t>Vee</a:t>
            </a:r>
            <a:r>
              <a:rPr lang="en-US" dirty="0"/>
              <a:t>-berth</a:t>
            </a:r>
          </a:p>
          <a:p>
            <a:pPr marL="0" indent="0">
              <a:buNone/>
            </a:pPr>
            <a:r>
              <a:rPr lang="en-US" dirty="0"/>
              <a:t>Clew</a:t>
            </a:r>
          </a:p>
          <a:p>
            <a:pPr marL="0" indent="0">
              <a:buNone/>
            </a:pPr>
            <a:r>
              <a:rPr lang="en-US" dirty="0"/>
              <a:t>Tack</a:t>
            </a:r>
          </a:p>
          <a:p>
            <a:pPr marL="0" indent="0">
              <a:buNone/>
            </a:pPr>
            <a:endParaRPr lang="en-US" dirty="0"/>
          </a:p>
          <a:p>
            <a:pPr marL="0" indent="0">
              <a:buNone/>
            </a:pPr>
            <a:r>
              <a:rPr lang="en-US" dirty="0" err="1"/>
              <a:t>Jacklines</a:t>
            </a:r>
            <a:endParaRPr lang="en-US" dirty="0"/>
          </a:p>
          <a:p>
            <a:pPr marL="0" indent="0">
              <a:buNone/>
            </a:pPr>
            <a:r>
              <a:rPr lang="en-US" dirty="0" err="1"/>
              <a:t>Toppinglift</a:t>
            </a:r>
            <a:endParaRPr lang="en-US" dirty="0"/>
          </a:p>
          <a:p>
            <a:pPr marL="0" indent="0">
              <a:buNone/>
            </a:pPr>
            <a:r>
              <a:rPr lang="en-US" dirty="0"/>
              <a:t>Beam Reach</a:t>
            </a:r>
          </a:p>
          <a:p>
            <a:pPr marL="0" indent="0">
              <a:buNone/>
            </a:pPr>
            <a:r>
              <a:rPr lang="en-US" dirty="0"/>
              <a:t>Jive</a:t>
            </a:r>
          </a:p>
          <a:p>
            <a:pPr marL="0" indent="0">
              <a:buNone/>
            </a:pPr>
            <a:r>
              <a:rPr lang="en-US" dirty="0"/>
              <a:t>Lazy Sheet</a:t>
            </a:r>
          </a:p>
          <a:p>
            <a:pPr marL="0" indent="0">
              <a:buNone/>
            </a:pPr>
            <a:r>
              <a:rPr lang="en-US" dirty="0"/>
              <a:t>Bear Away</a:t>
            </a:r>
          </a:p>
          <a:p>
            <a:pPr marL="0" indent="0">
              <a:buNone/>
            </a:pPr>
            <a:r>
              <a:rPr lang="en-US" dirty="0"/>
              <a:t>Broad Rach</a:t>
            </a:r>
          </a:p>
          <a:p>
            <a:pPr marL="0" indent="0">
              <a:buNone/>
            </a:pPr>
            <a:r>
              <a:rPr lang="en-US" dirty="0"/>
              <a:t>Weather Helm</a:t>
            </a:r>
          </a:p>
          <a:p>
            <a:pPr marL="0" indent="0">
              <a:buNone/>
            </a:pPr>
            <a:endParaRPr lang="en-US" dirty="0"/>
          </a:p>
          <a:p>
            <a:pPr marL="0" indent="0">
              <a:buNone/>
            </a:pPr>
            <a:r>
              <a:rPr lang="en-US" dirty="0"/>
              <a:t>Port</a:t>
            </a:r>
          </a:p>
          <a:p>
            <a:pPr marL="0" indent="0">
              <a:buNone/>
            </a:pPr>
            <a:r>
              <a:rPr lang="en-US" dirty="0"/>
              <a:t>Starboard</a:t>
            </a:r>
          </a:p>
          <a:p>
            <a:pPr marL="0" indent="0">
              <a:buNone/>
            </a:pPr>
            <a:r>
              <a:rPr lang="en-US" dirty="0"/>
              <a:t>Give Way Vessel</a:t>
            </a:r>
          </a:p>
          <a:p>
            <a:pPr marL="0" indent="0">
              <a:buNone/>
            </a:pPr>
            <a:r>
              <a:rPr lang="en-US" dirty="0"/>
              <a:t>Stand On Vessel</a:t>
            </a:r>
          </a:p>
        </p:txBody>
      </p:sp>
    </p:spTree>
    <p:extLst>
      <p:ext uri="{BB962C8B-B14F-4D97-AF65-F5344CB8AC3E}">
        <p14:creationId xmlns:p14="http://schemas.microsoft.com/office/powerpoint/2010/main" val="950397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200"/>
                                        <p:tgtEl>
                                          <p:spTgt spid="3">
                                            <p:txEl>
                                              <p:pRg st="10" end="1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
                                        <p:tgtEl>
                                          <p:spTgt spid="3">
                                            <p:txEl>
                                              <p:pRg st="1" end="1"/>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
                                        <p:tgtEl>
                                          <p:spTgt spid="3">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
                                        <p:tgtEl>
                                          <p:spTgt spid="3">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
                                        <p:tgtEl>
                                          <p:spTgt spid="3">
                                            <p:txEl>
                                              <p:pRg st="6" end="6"/>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200"/>
                                        <p:tgtEl>
                                          <p:spTgt spid="3">
                                            <p:txEl>
                                              <p:pRg st="9" end="9"/>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200"/>
                                        <p:tgtEl>
                                          <p:spTgt spid="3">
                                            <p:txEl>
                                              <p:pRg st="11" end="11"/>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200"/>
                                        <p:tgtEl>
                                          <p:spTgt spid="3">
                                            <p:txEl>
                                              <p:pRg st="2" end="2"/>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00"/>
                                        <p:tgtEl>
                                          <p:spTgt spid="3">
                                            <p:txEl>
                                              <p:pRg st="5" end="5"/>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200"/>
                                        <p:tgtEl>
                                          <p:spTgt spid="3">
                                            <p:txEl>
                                              <p:pRg st="12" end="12"/>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200"/>
                                        <p:tgtEl>
                                          <p:spTgt spid="3">
                                            <p:txEl>
                                              <p:pRg st="7" end="7"/>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2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
                                            <p:txEl>
                                              <p:pRg st="0" end="0"/>
                                            </p:txEl>
                                          </p:spTgt>
                                        </p:tgtEl>
                                      </p:cBhvr>
                                    </p:animEffect>
                                    <p:set>
                                      <p:cBhvr>
                                        <p:cTn id="60" dur="1" fill="hold">
                                          <p:stCondLst>
                                            <p:cond delay="499"/>
                                          </p:stCondLst>
                                        </p:cTn>
                                        <p:tgtEl>
                                          <p:spTgt spid="3">
                                            <p:txEl>
                                              <p:pRg st="0" end="0"/>
                                            </p:txEl>
                                          </p:spTgt>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3">
                                            <p:txEl>
                                              <p:pRg st="1" end="1"/>
                                            </p:txEl>
                                          </p:spTgt>
                                        </p:tgtEl>
                                      </p:cBhvr>
                                    </p:animEffect>
                                    <p:set>
                                      <p:cBhvr>
                                        <p:cTn id="63" dur="1" fill="hold">
                                          <p:stCondLst>
                                            <p:cond delay="499"/>
                                          </p:stCondLst>
                                        </p:cTn>
                                        <p:tgtEl>
                                          <p:spTgt spid="3">
                                            <p:txEl>
                                              <p:pRg st="1" end="1"/>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3">
                                            <p:txEl>
                                              <p:pRg st="2" end="2"/>
                                            </p:txEl>
                                          </p:spTgt>
                                        </p:tgtEl>
                                      </p:cBhvr>
                                    </p:animEffect>
                                    <p:set>
                                      <p:cBhvr>
                                        <p:cTn id="66" dur="1" fill="hold">
                                          <p:stCondLst>
                                            <p:cond delay="499"/>
                                          </p:stCondLst>
                                        </p:cTn>
                                        <p:tgtEl>
                                          <p:spTgt spid="3">
                                            <p:txEl>
                                              <p:pRg st="2" end="2"/>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3">
                                            <p:txEl>
                                              <p:pRg st="3" end="3"/>
                                            </p:txEl>
                                          </p:spTgt>
                                        </p:tgtEl>
                                      </p:cBhvr>
                                    </p:animEffect>
                                    <p:set>
                                      <p:cBhvr>
                                        <p:cTn id="69" dur="1" fill="hold">
                                          <p:stCondLst>
                                            <p:cond delay="499"/>
                                          </p:stCondLst>
                                        </p:cTn>
                                        <p:tgtEl>
                                          <p:spTgt spid="3">
                                            <p:txEl>
                                              <p:pRg st="3" end="3"/>
                                            </p:txEl>
                                          </p:spTgt>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3">
                                            <p:txEl>
                                              <p:pRg st="4" end="4"/>
                                            </p:txEl>
                                          </p:spTgt>
                                        </p:tgtEl>
                                      </p:cBhvr>
                                    </p:animEffect>
                                    <p:set>
                                      <p:cBhvr>
                                        <p:cTn id="72" dur="1" fill="hold">
                                          <p:stCondLst>
                                            <p:cond delay="499"/>
                                          </p:stCondLst>
                                        </p:cTn>
                                        <p:tgtEl>
                                          <p:spTgt spid="3">
                                            <p:txEl>
                                              <p:pRg st="4" end="4"/>
                                            </p:txEl>
                                          </p:spTgt>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3">
                                            <p:txEl>
                                              <p:pRg st="5" end="5"/>
                                            </p:txEl>
                                          </p:spTgt>
                                        </p:tgtEl>
                                      </p:cBhvr>
                                    </p:animEffect>
                                    <p:set>
                                      <p:cBhvr>
                                        <p:cTn id="75" dur="1" fill="hold">
                                          <p:stCondLst>
                                            <p:cond delay="499"/>
                                          </p:stCondLst>
                                        </p:cTn>
                                        <p:tgtEl>
                                          <p:spTgt spid="3">
                                            <p:txEl>
                                              <p:pRg st="5" end="5"/>
                                            </p:txEl>
                                          </p:spTgt>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
                                            <p:txEl>
                                              <p:pRg st="6" end="6"/>
                                            </p:txEl>
                                          </p:spTgt>
                                        </p:tgtEl>
                                      </p:cBhvr>
                                    </p:animEffect>
                                    <p:set>
                                      <p:cBhvr>
                                        <p:cTn id="78" dur="1" fill="hold">
                                          <p:stCondLst>
                                            <p:cond delay="499"/>
                                          </p:stCondLst>
                                        </p:cTn>
                                        <p:tgtEl>
                                          <p:spTgt spid="3">
                                            <p:txEl>
                                              <p:pRg st="6" end="6"/>
                                            </p:txEl>
                                          </p:spTgt>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
                                            <p:txEl>
                                              <p:pRg st="7" end="7"/>
                                            </p:txEl>
                                          </p:spTgt>
                                        </p:tgtEl>
                                      </p:cBhvr>
                                    </p:animEffect>
                                    <p:set>
                                      <p:cBhvr>
                                        <p:cTn id="81" dur="1" fill="hold">
                                          <p:stCondLst>
                                            <p:cond delay="499"/>
                                          </p:stCondLst>
                                        </p:cTn>
                                        <p:tgtEl>
                                          <p:spTgt spid="3">
                                            <p:txEl>
                                              <p:pRg st="7" end="7"/>
                                            </p:txEl>
                                          </p:spTgt>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8" end="8"/>
                                            </p:txEl>
                                          </p:spTgt>
                                        </p:tgtEl>
                                      </p:cBhvr>
                                    </p:animEffect>
                                    <p:set>
                                      <p:cBhvr>
                                        <p:cTn id="84" dur="1" fill="hold">
                                          <p:stCondLst>
                                            <p:cond delay="499"/>
                                          </p:stCondLst>
                                        </p:cTn>
                                        <p:tgtEl>
                                          <p:spTgt spid="3">
                                            <p:txEl>
                                              <p:pRg st="8" end="8"/>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9" end="9"/>
                                            </p:txEl>
                                          </p:spTgt>
                                        </p:tgtEl>
                                      </p:cBhvr>
                                    </p:animEffect>
                                    <p:set>
                                      <p:cBhvr>
                                        <p:cTn id="87" dur="1" fill="hold">
                                          <p:stCondLst>
                                            <p:cond delay="499"/>
                                          </p:stCondLst>
                                        </p:cTn>
                                        <p:tgtEl>
                                          <p:spTgt spid="3">
                                            <p:txEl>
                                              <p:pRg st="9" end="9"/>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10" end="10"/>
                                            </p:txEl>
                                          </p:spTgt>
                                        </p:tgtEl>
                                      </p:cBhvr>
                                    </p:animEffect>
                                    <p:set>
                                      <p:cBhvr>
                                        <p:cTn id="90" dur="1" fill="hold">
                                          <p:stCondLst>
                                            <p:cond delay="499"/>
                                          </p:stCondLst>
                                        </p:cTn>
                                        <p:tgtEl>
                                          <p:spTgt spid="3">
                                            <p:txEl>
                                              <p:pRg st="10" end="10"/>
                                            </p:txEl>
                                          </p:spTgt>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3">
                                            <p:txEl>
                                              <p:pRg st="11" end="11"/>
                                            </p:txEl>
                                          </p:spTgt>
                                        </p:tgtEl>
                                      </p:cBhvr>
                                    </p:animEffect>
                                    <p:set>
                                      <p:cBhvr>
                                        <p:cTn id="93" dur="1" fill="hold">
                                          <p:stCondLst>
                                            <p:cond delay="499"/>
                                          </p:stCondLst>
                                        </p:cTn>
                                        <p:tgtEl>
                                          <p:spTgt spid="3">
                                            <p:txEl>
                                              <p:pRg st="11" end="11"/>
                                            </p:txEl>
                                          </p:spTgt>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xEl>
                                              <p:pRg st="12" end="12"/>
                                            </p:txEl>
                                          </p:spTgt>
                                        </p:tgtEl>
                                      </p:cBhvr>
                                    </p:animEffect>
                                    <p:set>
                                      <p:cBhvr>
                                        <p:cTn id="96" dur="1" fill="hold">
                                          <p:stCondLst>
                                            <p:cond delay="499"/>
                                          </p:stCondLst>
                                        </p:cTn>
                                        <p:tgtEl>
                                          <p:spTgt spid="3">
                                            <p:txEl>
                                              <p:pRg st="12" end="12"/>
                                            </p:txEl>
                                          </p:spTgt>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
                                            <p:txEl>
                                              <p:pRg st="15" end="15"/>
                                            </p:txEl>
                                          </p:spTgt>
                                        </p:tgtEl>
                                        <p:attrNameLst>
                                          <p:attrName>style.visibility</p:attrName>
                                        </p:attrNameLst>
                                      </p:cBhvr>
                                      <p:to>
                                        <p:strVal val="visible"/>
                                      </p:to>
                                    </p:set>
                                    <p:animEffect transition="in" filter="fade">
                                      <p:cBhvr>
                                        <p:cTn id="100" dur="200"/>
                                        <p:tgtEl>
                                          <p:spTgt spid="3">
                                            <p:txEl>
                                              <p:pRg st="15" end="15"/>
                                            </p:txEl>
                                          </p:spTgt>
                                        </p:tgtEl>
                                      </p:cBhvr>
                                    </p:animEffect>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3">
                                            <p:txEl>
                                              <p:pRg st="18" end="18"/>
                                            </p:txEl>
                                          </p:spTgt>
                                        </p:tgtEl>
                                        <p:attrNameLst>
                                          <p:attrName>style.visibility</p:attrName>
                                        </p:attrNameLst>
                                      </p:cBhvr>
                                      <p:to>
                                        <p:strVal val="visible"/>
                                      </p:to>
                                    </p:set>
                                    <p:animEffect transition="in" filter="fade">
                                      <p:cBhvr>
                                        <p:cTn id="104" dur="200"/>
                                        <p:tgtEl>
                                          <p:spTgt spid="3">
                                            <p:txEl>
                                              <p:pRg st="18" end="18"/>
                                            </p:txEl>
                                          </p:spTgt>
                                        </p:tgtEl>
                                      </p:cBhvr>
                                    </p:animEffect>
                                  </p:childTnLst>
                                </p:cTn>
                              </p:par>
                            </p:childTnLst>
                          </p:cTn>
                        </p:par>
                        <p:par>
                          <p:cTn id="105" fill="hold">
                            <p:stCondLst>
                              <p:cond delay="900"/>
                            </p:stCondLst>
                            <p:childTnLst>
                              <p:par>
                                <p:cTn id="106" presetID="10" presetClass="entr" presetSubtype="0" fill="hold" nodeType="afterEffect">
                                  <p:stCondLst>
                                    <p:cond delay="0"/>
                                  </p:stCondLst>
                                  <p:childTnLst>
                                    <p:set>
                                      <p:cBhvr>
                                        <p:cTn id="107" dur="1" fill="hold">
                                          <p:stCondLst>
                                            <p:cond delay="0"/>
                                          </p:stCondLst>
                                        </p:cTn>
                                        <p:tgtEl>
                                          <p:spTgt spid="3">
                                            <p:txEl>
                                              <p:pRg st="16" end="16"/>
                                            </p:txEl>
                                          </p:spTgt>
                                        </p:tgtEl>
                                        <p:attrNameLst>
                                          <p:attrName>style.visibility</p:attrName>
                                        </p:attrNameLst>
                                      </p:cBhvr>
                                      <p:to>
                                        <p:strVal val="visible"/>
                                      </p:to>
                                    </p:set>
                                    <p:animEffect transition="in" filter="fade">
                                      <p:cBhvr>
                                        <p:cTn id="108" dur="200"/>
                                        <p:tgtEl>
                                          <p:spTgt spid="3">
                                            <p:txEl>
                                              <p:pRg st="16" end="16"/>
                                            </p:txEl>
                                          </p:spTgt>
                                        </p:tgtEl>
                                      </p:cBhvr>
                                    </p:animEffect>
                                  </p:childTnLst>
                                </p:cTn>
                              </p:par>
                            </p:childTnLst>
                          </p:cTn>
                        </p:par>
                        <p:par>
                          <p:cTn id="109" fill="hold">
                            <p:stCondLst>
                              <p:cond delay="1100"/>
                            </p:stCondLst>
                            <p:childTnLst>
                              <p:par>
                                <p:cTn id="110" presetID="10" presetClass="entr" presetSubtype="0" fill="hold" nodeType="afterEffect">
                                  <p:stCondLst>
                                    <p:cond delay="0"/>
                                  </p:stCondLst>
                                  <p:childTnLst>
                                    <p:set>
                                      <p:cBhvr>
                                        <p:cTn id="111" dur="1" fill="hold">
                                          <p:stCondLst>
                                            <p:cond delay="0"/>
                                          </p:stCondLst>
                                        </p:cTn>
                                        <p:tgtEl>
                                          <p:spTgt spid="3">
                                            <p:txEl>
                                              <p:pRg st="17" end="17"/>
                                            </p:txEl>
                                          </p:spTgt>
                                        </p:tgtEl>
                                        <p:attrNameLst>
                                          <p:attrName>style.visibility</p:attrName>
                                        </p:attrNameLst>
                                      </p:cBhvr>
                                      <p:to>
                                        <p:strVal val="visible"/>
                                      </p:to>
                                    </p:set>
                                    <p:animEffect transition="in" filter="fade">
                                      <p:cBhvr>
                                        <p:cTn id="112" dur="200"/>
                                        <p:tgtEl>
                                          <p:spTgt spid="3">
                                            <p:txEl>
                                              <p:pRg st="17" end="1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3">
                                            <p:txEl>
                                              <p:pRg st="15" end="15"/>
                                            </p:txEl>
                                          </p:spTgt>
                                        </p:tgtEl>
                                      </p:cBhvr>
                                    </p:animEffect>
                                    <p:set>
                                      <p:cBhvr>
                                        <p:cTn id="117" dur="1" fill="hold">
                                          <p:stCondLst>
                                            <p:cond delay="499"/>
                                          </p:stCondLst>
                                        </p:cTn>
                                        <p:tgtEl>
                                          <p:spTgt spid="3">
                                            <p:txEl>
                                              <p:pRg st="15" end="15"/>
                                            </p:txEl>
                                          </p:spTgt>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
                                            <p:txEl>
                                              <p:pRg st="16" end="16"/>
                                            </p:txEl>
                                          </p:spTgt>
                                        </p:tgtEl>
                                      </p:cBhvr>
                                    </p:animEffect>
                                    <p:set>
                                      <p:cBhvr>
                                        <p:cTn id="120" dur="1" fill="hold">
                                          <p:stCondLst>
                                            <p:cond delay="499"/>
                                          </p:stCondLst>
                                        </p:cTn>
                                        <p:tgtEl>
                                          <p:spTgt spid="3">
                                            <p:txEl>
                                              <p:pRg st="16" end="16"/>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
                                            <p:txEl>
                                              <p:pRg st="17" end="17"/>
                                            </p:txEl>
                                          </p:spTgt>
                                        </p:tgtEl>
                                      </p:cBhvr>
                                    </p:animEffect>
                                    <p:set>
                                      <p:cBhvr>
                                        <p:cTn id="123" dur="1" fill="hold">
                                          <p:stCondLst>
                                            <p:cond delay="499"/>
                                          </p:stCondLst>
                                        </p:cTn>
                                        <p:tgtEl>
                                          <p:spTgt spid="3">
                                            <p:txEl>
                                              <p:pRg st="17" end="17"/>
                                            </p:txEl>
                                          </p:spTgt>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
                                            <p:txEl>
                                              <p:pRg st="18" end="18"/>
                                            </p:txEl>
                                          </p:spTgt>
                                        </p:tgtEl>
                                      </p:cBhvr>
                                    </p:animEffect>
                                    <p:set>
                                      <p:cBhvr>
                                        <p:cTn id="126" dur="1" fill="hold">
                                          <p:stCondLst>
                                            <p:cond delay="499"/>
                                          </p:stCondLst>
                                        </p:cTn>
                                        <p:tgtEl>
                                          <p:spTgt spid="3">
                                            <p:txEl>
                                              <p:pRg st="18" end="18"/>
                                            </p:txEl>
                                          </p:spTgt>
                                        </p:tgtEl>
                                        <p:attrNameLst>
                                          <p:attrName>style.visibility</p:attrName>
                                        </p:attrNameLst>
                                      </p:cBhvr>
                                      <p:to>
                                        <p:strVal val="hidden"/>
                                      </p:to>
                                    </p:se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3">
                                            <p:txEl>
                                              <p:pRg st="21" end="21"/>
                                            </p:txEl>
                                          </p:spTgt>
                                        </p:tgtEl>
                                        <p:attrNameLst>
                                          <p:attrName>style.visibility</p:attrName>
                                        </p:attrNameLst>
                                      </p:cBhvr>
                                      <p:to>
                                        <p:strVal val="visible"/>
                                      </p:to>
                                    </p:set>
                                    <p:animEffect transition="in" filter="fade">
                                      <p:cBhvr>
                                        <p:cTn id="130" dur="200"/>
                                        <p:tgtEl>
                                          <p:spTgt spid="3">
                                            <p:txEl>
                                              <p:pRg st="21" end="21"/>
                                            </p:txEl>
                                          </p:spTgt>
                                        </p:tgtEl>
                                      </p:cBhvr>
                                    </p:animEffect>
                                  </p:childTnLst>
                                </p:cTn>
                              </p:par>
                            </p:childTnLst>
                          </p:cTn>
                        </p:par>
                        <p:par>
                          <p:cTn id="131" fill="hold">
                            <p:stCondLst>
                              <p:cond delay="700"/>
                            </p:stCondLst>
                            <p:childTnLst>
                              <p:par>
                                <p:cTn id="132" presetID="10" presetClass="entr" presetSubtype="0" fill="hold" nodeType="afterEffect">
                                  <p:stCondLst>
                                    <p:cond delay="0"/>
                                  </p:stCondLst>
                                  <p:childTnLst>
                                    <p:set>
                                      <p:cBhvr>
                                        <p:cTn id="133" dur="1" fill="hold">
                                          <p:stCondLst>
                                            <p:cond delay="0"/>
                                          </p:stCondLst>
                                        </p:cTn>
                                        <p:tgtEl>
                                          <p:spTgt spid="3">
                                            <p:txEl>
                                              <p:pRg st="20" end="20"/>
                                            </p:txEl>
                                          </p:spTgt>
                                        </p:tgtEl>
                                        <p:attrNameLst>
                                          <p:attrName>style.visibility</p:attrName>
                                        </p:attrNameLst>
                                      </p:cBhvr>
                                      <p:to>
                                        <p:strVal val="visible"/>
                                      </p:to>
                                    </p:set>
                                    <p:animEffect transition="in" filter="fade">
                                      <p:cBhvr>
                                        <p:cTn id="134" dur="200"/>
                                        <p:tgtEl>
                                          <p:spTgt spid="3">
                                            <p:txEl>
                                              <p:pRg st="20" end="20"/>
                                            </p:txEl>
                                          </p:spTgt>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3">
                                            <p:txEl>
                                              <p:pRg st="22" end="22"/>
                                            </p:txEl>
                                          </p:spTgt>
                                        </p:tgtEl>
                                        <p:attrNameLst>
                                          <p:attrName>style.visibility</p:attrName>
                                        </p:attrNameLst>
                                      </p:cBhvr>
                                      <p:to>
                                        <p:strVal val="visible"/>
                                      </p:to>
                                    </p:set>
                                    <p:animEffect transition="in" filter="fade">
                                      <p:cBhvr>
                                        <p:cTn id="138" dur="200"/>
                                        <p:tgtEl>
                                          <p:spTgt spid="3">
                                            <p:txEl>
                                              <p:pRg st="22" end="2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
                                            <p:txEl>
                                              <p:pRg st="20" end="20"/>
                                            </p:txEl>
                                          </p:spTgt>
                                        </p:tgtEl>
                                      </p:cBhvr>
                                    </p:animEffect>
                                    <p:set>
                                      <p:cBhvr>
                                        <p:cTn id="143" dur="1" fill="hold">
                                          <p:stCondLst>
                                            <p:cond delay="499"/>
                                          </p:stCondLst>
                                        </p:cTn>
                                        <p:tgtEl>
                                          <p:spTgt spid="3">
                                            <p:txEl>
                                              <p:pRg st="20" end="20"/>
                                            </p:txEl>
                                          </p:spTgt>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
                                            <p:txEl>
                                              <p:pRg st="21" end="21"/>
                                            </p:txEl>
                                          </p:spTgt>
                                        </p:tgtEl>
                                      </p:cBhvr>
                                    </p:animEffect>
                                    <p:set>
                                      <p:cBhvr>
                                        <p:cTn id="146" dur="1" fill="hold">
                                          <p:stCondLst>
                                            <p:cond delay="499"/>
                                          </p:stCondLst>
                                        </p:cTn>
                                        <p:tgtEl>
                                          <p:spTgt spid="3">
                                            <p:txEl>
                                              <p:pRg st="21" end="21"/>
                                            </p:txEl>
                                          </p:spTgt>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3">
                                            <p:txEl>
                                              <p:pRg st="22" end="22"/>
                                            </p:txEl>
                                          </p:spTgt>
                                        </p:tgtEl>
                                      </p:cBhvr>
                                    </p:animEffect>
                                    <p:set>
                                      <p:cBhvr>
                                        <p:cTn id="149" dur="1" fill="hold">
                                          <p:stCondLst>
                                            <p:cond delay="499"/>
                                          </p:stCondLst>
                                        </p:cTn>
                                        <p:tgtEl>
                                          <p:spTgt spid="3">
                                            <p:txEl>
                                              <p:pRg st="22" end="22"/>
                                            </p:txEl>
                                          </p:spTgt>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3">
                                            <p:txEl>
                                              <p:pRg st="24" end="24"/>
                                            </p:txEl>
                                          </p:spTgt>
                                        </p:tgtEl>
                                        <p:attrNameLst>
                                          <p:attrName>style.visibility</p:attrName>
                                        </p:attrNameLst>
                                      </p:cBhvr>
                                      <p:to>
                                        <p:strVal val="visible"/>
                                      </p:to>
                                    </p:set>
                                    <p:animEffect transition="in" filter="fade">
                                      <p:cBhvr>
                                        <p:cTn id="153" dur="200"/>
                                        <p:tgtEl>
                                          <p:spTgt spid="3">
                                            <p:txEl>
                                              <p:pRg st="24" end="24"/>
                                            </p:txEl>
                                          </p:spTgt>
                                        </p:tgtEl>
                                      </p:cBhvr>
                                    </p:animEffect>
                                  </p:childTnLst>
                                </p:cTn>
                              </p:par>
                            </p:childTnLst>
                          </p:cTn>
                        </p:par>
                        <p:par>
                          <p:cTn id="154" fill="hold">
                            <p:stCondLst>
                              <p:cond delay="700"/>
                            </p:stCondLst>
                            <p:childTnLst>
                              <p:par>
                                <p:cTn id="155" presetID="10" presetClass="entr" presetSubtype="0" fill="hold" nodeType="afterEffect">
                                  <p:stCondLst>
                                    <p:cond delay="0"/>
                                  </p:stCondLst>
                                  <p:childTnLst>
                                    <p:set>
                                      <p:cBhvr>
                                        <p:cTn id="156" dur="1" fill="hold">
                                          <p:stCondLst>
                                            <p:cond delay="0"/>
                                          </p:stCondLst>
                                        </p:cTn>
                                        <p:tgtEl>
                                          <p:spTgt spid="3">
                                            <p:txEl>
                                              <p:pRg st="26" end="26"/>
                                            </p:txEl>
                                          </p:spTgt>
                                        </p:tgtEl>
                                        <p:attrNameLst>
                                          <p:attrName>style.visibility</p:attrName>
                                        </p:attrNameLst>
                                      </p:cBhvr>
                                      <p:to>
                                        <p:strVal val="visible"/>
                                      </p:to>
                                    </p:set>
                                    <p:animEffect transition="in" filter="fade">
                                      <p:cBhvr>
                                        <p:cTn id="157" dur="200"/>
                                        <p:tgtEl>
                                          <p:spTgt spid="3">
                                            <p:txEl>
                                              <p:pRg st="26" end="26"/>
                                            </p:txEl>
                                          </p:spTgt>
                                        </p:tgtEl>
                                      </p:cBhvr>
                                    </p:animEffect>
                                  </p:childTnLst>
                                </p:cTn>
                              </p:par>
                            </p:childTnLst>
                          </p:cTn>
                        </p:par>
                        <p:par>
                          <p:cTn id="158" fill="hold">
                            <p:stCondLst>
                              <p:cond delay="900"/>
                            </p:stCondLst>
                            <p:childTnLst>
                              <p:par>
                                <p:cTn id="159" presetID="10" presetClass="entr" presetSubtype="0" fill="hold" nodeType="afterEffect">
                                  <p:stCondLst>
                                    <p:cond delay="0"/>
                                  </p:stCondLst>
                                  <p:childTnLst>
                                    <p:set>
                                      <p:cBhvr>
                                        <p:cTn id="160" dur="1" fill="hold">
                                          <p:stCondLst>
                                            <p:cond delay="0"/>
                                          </p:stCondLst>
                                        </p:cTn>
                                        <p:tgtEl>
                                          <p:spTgt spid="3">
                                            <p:txEl>
                                              <p:pRg st="28" end="28"/>
                                            </p:txEl>
                                          </p:spTgt>
                                        </p:tgtEl>
                                        <p:attrNameLst>
                                          <p:attrName>style.visibility</p:attrName>
                                        </p:attrNameLst>
                                      </p:cBhvr>
                                      <p:to>
                                        <p:strVal val="visible"/>
                                      </p:to>
                                    </p:set>
                                    <p:animEffect transition="in" filter="fade">
                                      <p:cBhvr>
                                        <p:cTn id="161" dur="200"/>
                                        <p:tgtEl>
                                          <p:spTgt spid="3">
                                            <p:txEl>
                                              <p:pRg st="28" end="28"/>
                                            </p:txEl>
                                          </p:spTgt>
                                        </p:tgtEl>
                                      </p:cBhvr>
                                    </p:animEffect>
                                  </p:childTnLst>
                                </p:cTn>
                              </p:par>
                            </p:childTnLst>
                          </p:cTn>
                        </p:par>
                        <p:par>
                          <p:cTn id="162" fill="hold">
                            <p:stCondLst>
                              <p:cond delay="1100"/>
                            </p:stCondLst>
                            <p:childTnLst>
                              <p:par>
                                <p:cTn id="163" presetID="10" presetClass="entr" presetSubtype="0" fill="hold" nodeType="afterEffect">
                                  <p:stCondLst>
                                    <p:cond delay="0"/>
                                  </p:stCondLst>
                                  <p:childTnLst>
                                    <p:set>
                                      <p:cBhvr>
                                        <p:cTn id="164" dur="1" fill="hold">
                                          <p:stCondLst>
                                            <p:cond delay="0"/>
                                          </p:stCondLst>
                                        </p:cTn>
                                        <p:tgtEl>
                                          <p:spTgt spid="3">
                                            <p:txEl>
                                              <p:pRg st="27" end="27"/>
                                            </p:txEl>
                                          </p:spTgt>
                                        </p:tgtEl>
                                        <p:attrNameLst>
                                          <p:attrName>style.visibility</p:attrName>
                                        </p:attrNameLst>
                                      </p:cBhvr>
                                      <p:to>
                                        <p:strVal val="visible"/>
                                      </p:to>
                                    </p:set>
                                    <p:animEffect transition="in" filter="fade">
                                      <p:cBhvr>
                                        <p:cTn id="165" dur="200"/>
                                        <p:tgtEl>
                                          <p:spTgt spid="3">
                                            <p:txEl>
                                              <p:pRg st="27" end="27"/>
                                            </p:txEl>
                                          </p:spTgt>
                                        </p:tgtEl>
                                      </p:cBhvr>
                                    </p:animEffect>
                                  </p:childTnLst>
                                </p:cTn>
                              </p:par>
                            </p:childTnLst>
                          </p:cTn>
                        </p:par>
                        <p:par>
                          <p:cTn id="166" fill="hold">
                            <p:stCondLst>
                              <p:cond delay="1300"/>
                            </p:stCondLst>
                            <p:childTnLst>
                              <p:par>
                                <p:cTn id="167" presetID="10" presetClass="entr" presetSubtype="0" fill="hold" nodeType="afterEffect">
                                  <p:stCondLst>
                                    <p:cond delay="0"/>
                                  </p:stCondLst>
                                  <p:childTnLst>
                                    <p:set>
                                      <p:cBhvr>
                                        <p:cTn id="168" dur="1" fill="hold">
                                          <p:stCondLst>
                                            <p:cond delay="0"/>
                                          </p:stCondLst>
                                        </p:cTn>
                                        <p:tgtEl>
                                          <p:spTgt spid="3">
                                            <p:txEl>
                                              <p:pRg st="25" end="25"/>
                                            </p:txEl>
                                          </p:spTgt>
                                        </p:tgtEl>
                                        <p:attrNameLst>
                                          <p:attrName>style.visibility</p:attrName>
                                        </p:attrNameLst>
                                      </p:cBhvr>
                                      <p:to>
                                        <p:strVal val="visible"/>
                                      </p:to>
                                    </p:set>
                                    <p:animEffect transition="in" filter="fade">
                                      <p:cBhvr>
                                        <p:cTn id="169" dur="200"/>
                                        <p:tgtEl>
                                          <p:spTgt spid="3">
                                            <p:txEl>
                                              <p:pRg st="25" end="25"/>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3">
                                            <p:txEl>
                                              <p:pRg st="24" end="24"/>
                                            </p:txEl>
                                          </p:spTgt>
                                        </p:tgtEl>
                                      </p:cBhvr>
                                    </p:animEffect>
                                    <p:set>
                                      <p:cBhvr>
                                        <p:cTn id="174" dur="1" fill="hold">
                                          <p:stCondLst>
                                            <p:cond delay="499"/>
                                          </p:stCondLst>
                                        </p:cTn>
                                        <p:tgtEl>
                                          <p:spTgt spid="3">
                                            <p:txEl>
                                              <p:pRg st="24" end="24"/>
                                            </p:txEl>
                                          </p:spTgt>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3">
                                            <p:txEl>
                                              <p:pRg st="25" end="25"/>
                                            </p:txEl>
                                          </p:spTgt>
                                        </p:tgtEl>
                                      </p:cBhvr>
                                    </p:animEffect>
                                    <p:set>
                                      <p:cBhvr>
                                        <p:cTn id="177" dur="1" fill="hold">
                                          <p:stCondLst>
                                            <p:cond delay="499"/>
                                          </p:stCondLst>
                                        </p:cTn>
                                        <p:tgtEl>
                                          <p:spTgt spid="3">
                                            <p:txEl>
                                              <p:pRg st="25" end="25"/>
                                            </p:txEl>
                                          </p:spTgt>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
                                            <p:txEl>
                                              <p:pRg st="26" end="26"/>
                                            </p:txEl>
                                          </p:spTgt>
                                        </p:tgtEl>
                                      </p:cBhvr>
                                    </p:animEffect>
                                    <p:set>
                                      <p:cBhvr>
                                        <p:cTn id="180" dur="1" fill="hold">
                                          <p:stCondLst>
                                            <p:cond delay="499"/>
                                          </p:stCondLst>
                                        </p:cTn>
                                        <p:tgtEl>
                                          <p:spTgt spid="3">
                                            <p:txEl>
                                              <p:pRg st="26" end="26"/>
                                            </p:txEl>
                                          </p:spTgt>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
                                            <p:txEl>
                                              <p:pRg st="27" end="27"/>
                                            </p:txEl>
                                          </p:spTgt>
                                        </p:tgtEl>
                                      </p:cBhvr>
                                    </p:animEffect>
                                    <p:set>
                                      <p:cBhvr>
                                        <p:cTn id="183" dur="1" fill="hold">
                                          <p:stCondLst>
                                            <p:cond delay="499"/>
                                          </p:stCondLst>
                                        </p:cTn>
                                        <p:tgtEl>
                                          <p:spTgt spid="3">
                                            <p:txEl>
                                              <p:pRg st="27" end="27"/>
                                            </p:txEl>
                                          </p:spTgt>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3">
                                            <p:txEl>
                                              <p:pRg st="28" end="28"/>
                                            </p:txEl>
                                          </p:spTgt>
                                        </p:tgtEl>
                                      </p:cBhvr>
                                    </p:animEffect>
                                    <p:set>
                                      <p:cBhvr>
                                        <p:cTn id="186" dur="1" fill="hold">
                                          <p:stCondLst>
                                            <p:cond delay="499"/>
                                          </p:stCondLst>
                                        </p:cTn>
                                        <p:tgtEl>
                                          <p:spTgt spid="3">
                                            <p:txEl>
                                              <p:pRg st="28" end="28"/>
                                            </p:txEl>
                                          </p:spTgt>
                                        </p:tgtEl>
                                        <p:attrNameLst>
                                          <p:attrName>style.visibility</p:attrName>
                                        </p:attrNameLst>
                                      </p:cBhvr>
                                      <p:to>
                                        <p:strVal val="hidden"/>
                                      </p:to>
                                    </p:set>
                                  </p:childTnLst>
                                </p:cTn>
                              </p:par>
                            </p:childTnLst>
                          </p:cTn>
                        </p:par>
                        <p:par>
                          <p:cTn id="187" fill="hold">
                            <p:stCondLst>
                              <p:cond delay="500"/>
                            </p:stCondLst>
                            <p:childTnLst>
                              <p:par>
                                <p:cTn id="188" presetID="10" presetClass="entr" presetSubtype="0" fill="hold" nodeType="afterEffect">
                                  <p:stCondLst>
                                    <p:cond delay="0"/>
                                  </p:stCondLst>
                                  <p:childTnLst>
                                    <p:set>
                                      <p:cBhvr>
                                        <p:cTn id="189" dur="1" fill="hold">
                                          <p:stCondLst>
                                            <p:cond delay="0"/>
                                          </p:stCondLst>
                                        </p:cTn>
                                        <p:tgtEl>
                                          <p:spTgt spid="3">
                                            <p:txEl>
                                              <p:pRg st="30" end="30"/>
                                            </p:txEl>
                                          </p:spTgt>
                                        </p:tgtEl>
                                        <p:attrNameLst>
                                          <p:attrName>style.visibility</p:attrName>
                                        </p:attrNameLst>
                                      </p:cBhvr>
                                      <p:to>
                                        <p:strVal val="visible"/>
                                      </p:to>
                                    </p:set>
                                    <p:animEffect transition="in" filter="fade">
                                      <p:cBhvr>
                                        <p:cTn id="190" dur="200"/>
                                        <p:tgtEl>
                                          <p:spTgt spid="3">
                                            <p:txEl>
                                              <p:pRg st="30" end="30"/>
                                            </p:txEl>
                                          </p:spTgt>
                                        </p:tgtEl>
                                      </p:cBhvr>
                                    </p:animEffect>
                                  </p:childTnLst>
                                </p:cTn>
                              </p:par>
                            </p:childTnLst>
                          </p:cTn>
                        </p:par>
                        <p:par>
                          <p:cTn id="191" fill="hold">
                            <p:stCondLst>
                              <p:cond delay="700"/>
                            </p:stCondLst>
                            <p:childTnLst>
                              <p:par>
                                <p:cTn id="192" presetID="10" presetClass="entr" presetSubtype="0" fill="hold" nodeType="afterEffect">
                                  <p:stCondLst>
                                    <p:cond delay="0"/>
                                  </p:stCondLst>
                                  <p:childTnLst>
                                    <p:set>
                                      <p:cBhvr>
                                        <p:cTn id="193" dur="1" fill="hold">
                                          <p:stCondLst>
                                            <p:cond delay="0"/>
                                          </p:stCondLst>
                                        </p:cTn>
                                        <p:tgtEl>
                                          <p:spTgt spid="3">
                                            <p:txEl>
                                              <p:pRg st="33" end="33"/>
                                            </p:txEl>
                                          </p:spTgt>
                                        </p:tgtEl>
                                        <p:attrNameLst>
                                          <p:attrName>style.visibility</p:attrName>
                                        </p:attrNameLst>
                                      </p:cBhvr>
                                      <p:to>
                                        <p:strVal val="visible"/>
                                      </p:to>
                                    </p:set>
                                    <p:animEffect transition="in" filter="fade">
                                      <p:cBhvr>
                                        <p:cTn id="194" dur="200"/>
                                        <p:tgtEl>
                                          <p:spTgt spid="3">
                                            <p:txEl>
                                              <p:pRg st="33" end="33"/>
                                            </p:txEl>
                                          </p:spTgt>
                                        </p:tgtEl>
                                      </p:cBhvr>
                                    </p:animEffect>
                                  </p:childTnLst>
                                </p:cTn>
                              </p:par>
                            </p:childTnLst>
                          </p:cTn>
                        </p:par>
                        <p:par>
                          <p:cTn id="195" fill="hold">
                            <p:stCondLst>
                              <p:cond delay="900"/>
                            </p:stCondLst>
                            <p:childTnLst>
                              <p:par>
                                <p:cTn id="196" presetID="10" presetClass="entr" presetSubtype="0" fill="hold" nodeType="afterEffect">
                                  <p:stCondLst>
                                    <p:cond delay="0"/>
                                  </p:stCondLst>
                                  <p:childTnLst>
                                    <p:set>
                                      <p:cBhvr>
                                        <p:cTn id="197" dur="1" fill="hold">
                                          <p:stCondLst>
                                            <p:cond delay="0"/>
                                          </p:stCondLst>
                                        </p:cTn>
                                        <p:tgtEl>
                                          <p:spTgt spid="3">
                                            <p:txEl>
                                              <p:pRg st="32" end="32"/>
                                            </p:txEl>
                                          </p:spTgt>
                                        </p:tgtEl>
                                        <p:attrNameLst>
                                          <p:attrName>style.visibility</p:attrName>
                                        </p:attrNameLst>
                                      </p:cBhvr>
                                      <p:to>
                                        <p:strVal val="visible"/>
                                      </p:to>
                                    </p:set>
                                    <p:animEffect transition="in" filter="fade">
                                      <p:cBhvr>
                                        <p:cTn id="198" dur="200"/>
                                        <p:tgtEl>
                                          <p:spTgt spid="3">
                                            <p:txEl>
                                              <p:pRg st="32" end="32"/>
                                            </p:txEl>
                                          </p:spTgt>
                                        </p:tgtEl>
                                      </p:cBhvr>
                                    </p:animEffect>
                                  </p:childTnLst>
                                </p:cTn>
                              </p:par>
                            </p:childTnLst>
                          </p:cTn>
                        </p:par>
                        <p:par>
                          <p:cTn id="199" fill="hold">
                            <p:stCondLst>
                              <p:cond delay="1100"/>
                            </p:stCondLst>
                            <p:childTnLst>
                              <p:par>
                                <p:cTn id="200" presetID="10" presetClass="entr" presetSubtype="0" fill="hold" nodeType="afterEffect">
                                  <p:stCondLst>
                                    <p:cond delay="0"/>
                                  </p:stCondLst>
                                  <p:childTnLst>
                                    <p:set>
                                      <p:cBhvr>
                                        <p:cTn id="201" dur="1" fill="hold">
                                          <p:stCondLst>
                                            <p:cond delay="0"/>
                                          </p:stCondLst>
                                        </p:cTn>
                                        <p:tgtEl>
                                          <p:spTgt spid="3">
                                            <p:txEl>
                                              <p:pRg st="34" end="34"/>
                                            </p:txEl>
                                          </p:spTgt>
                                        </p:tgtEl>
                                        <p:attrNameLst>
                                          <p:attrName>style.visibility</p:attrName>
                                        </p:attrNameLst>
                                      </p:cBhvr>
                                      <p:to>
                                        <p:strVal val="visible"/>
                                      </p:to>
                                    </p:set>
                                    <p:animEffect transition="in" filter="fade">
                                      <p:cBhvr>
                                        <p:cTn id="202" dur="200"/>
                                        <p:tgtEl>
                                          <p:spTgt spid="3">
                                            <p:txEl>
                                              <p:pRg st="34" end="34"/>
                                            </p:txEl>
                                          </p:spTgt>
                                        </p:tgtEl>
                                      </p:cBhvr>
                                    </p:animEffect>
                                  </p:childTnLst>
                                </p:cTn>
                              </p:par>
                            </p:childTnLst>
                          </p:cTn>
                        </p:par>
                        <p:par>
                          <p:cTn id="203" fill="hold">
                            <p:stCondLst>
                              <p:cond delay="1300"/>
                            </p:stCondLst>
                            <p:childTnLst>
                              <p:par>
                                <p:cTn id="204" presetID="10" presetClass="entr" presetSubtype="0" fill="hold" nodeType="afterEffect">
                                  <p:stCondLst>
                                    <p:cond delay="0"/>
                                  </p:stCondLst>
                                  <p:childTnLst>
                                    <p:set>
                                      <p:cBhvr>
                                        <p:cTn id="205" dur="1" fill="hold">
                                          <p:stCondLst>
                                            <p:cond delay="0"/>
                                          </p:stCondLst>
                                        </p:cTn>
                                        <p:tgtEl>
                                          <p:spTgt spid="3">
                                            <p:txEl>
                                              <p:pRg st="31" end="31"/>
                                            </p:txEl>
                                          </p:spTgt>
                                        </p:tgtEl>
                                        <p:attrNameLst>
                                          <p:attrName>style.visibility</p:attrName>
                                        </p:attrNameLst>
                                      </p:cBhvr>
                                      <p:to>
                                        <p:strVal val="visible"/>
                                      </p:to>
                                    </p:set>
                                    <p:animEffect transition="in" filter="fade">
                                      <p:cBhvr>
                                        <p:cTn id="206" dur="200"/>
                                        <p:tgtEl>
                                          <p:spTgt spid="3">
                                            <p:txEl>
                                              <p:pRg st="31" end="31"/>
                                            </p:txEl>
                                          </p:spTgt>
                                        </p:tgtEl>
                                      </p:cBhvr>
                                    </p:animEffect>
                                  </p:childTnLst>
                                </p:cTn>
                              </p:par>
                            </p:childTnLst>
                          </p:cTn>
                        </p:par>
                        <p:par>
                          <p:cTn id="207" fill="hold">
                            <p:stCondLst>
                              <p:cond delay="1500"/>
                            </p:stCondLst>
                            <p:childTnLst>
                              <p:par>
                                <p:cTn id="208" presetID="10" presetClass="entr" presetSubtype="0" fill="hold" nodeType="afterEffect">
                                  <p:stCondLst>
                                    <p:cond delay="0"/>
                                  </p:stCondLst>
                                  <p:childTnLst>
                                    <p:set>
                                      <p:cBhvr>
                                        <p:cTn id="209" dur="1" fill="hold">
                                          <p:stCondLst>
                                            <p:cond delay="0"/>
                                          </p:stCondLst>
                                        </p:cTn>
                                        <p:tgtEl>
                                          <p:spTgt spid="3">
                                            <p:txEl>
                                              <p:pRg st="37" end="37"/>
                                            </p:txEl>
                                          </p:spTgt>
                                        </p:tgtEl>
                                        <p:attrNameLst>
                                          <p:attrName>style.visibility</p:attrName>
                                        </p:attrNameLst>
                                      </p:cBhvr>
                                      <p:to>
                                        <p:strVal val="visible"/>
                                      </p:to>
                                    </p:set>
                                    <p:animEffect transition="in" filter="fade">
                                      <p:cBhvr>
                                        <p:cTn id="210" dur="200"/>
                                        <p:tgtEl>
                                          <p:spTgt spid="3">
                                            <p:txEl>
                                              <p:pRg st="37" end="37"/>
                                            </p:txEl>
                                          </p:spTgt>
                                        </p:tgtEl>
                                      </p:cBhvr>
                                    </p:animEffect>
                                  </p:childTnLst>
                                </p:cTn>
                              </p:par>
                            </p:childTnLst>
                          </p:cTn>
                        </p:par>
                        <p:par>
                          <p:cTn id="211" fill="hold">
                            <p:stCondLst>
                              <p:cond delay="1700"/>
                            </p:stCondLst>
                            <p:childTnLst>
                              <p:par>
                                <p:cTn id="212" presetID="10" presetClass="entr" presetSubtype="0" fill="hold" nodeType="afterEffect">
                                  <p:stCondLst>
                                    <p:cond delay="0"/>
                                  </p:stCondLst>
                                  <p:childTnLst>
                                    <p:set>
                                      <p:cBhvr>
                                        <p:cTn id="213" dur="1" fill="hold">
                                          <p:stCondLst>
                                            <p:cond delay="0"/>
                                          </p:stCondLst>
                                        </p:cTn>
                                        <p:tgtEl>
                                          <p:spTgt spid="3">
                                            <p:txEl>
                                              <p:pRg st="36" end="36"/>
                                            </p:txEl>
                                          </p:spTgt>
                                        </p:tgtEl>
                                        <p:attrNameLst>
                                          <p:attrName>style.visibility</p:attrName>
                                        </p:attrNameLst>
                                      </p:cBhvr>
                                      <p:to>
                                        <p:strVal val="visible"/>
                                      </p:to>
                                    </p:set>
                                    <p:animEffect transition="in" filter="fade">
                                      <p:cBhvr>
                                        <p:cTn id="214" dur="200"/>
                                        <p:tgtEl>
                                          <p:spTgt spid="3">
                                            <p:txEl>
                                              <p:pRg st="36" end="36"/>
                                            </p:txEl>
                                          </p:spTgt>
                                        </p:tgtEl>
                                      </p:cBhvr>
                                    </p:animEffect>
                                  </p:childTnLst>
                                </p:cTn>
                              </p:par>
                            </p:childTnLst>
                          </p:cTn>
                        </p:par>
                        <p:par>
                          <p:cTn id="215" fill="hold">
                            <p:stCondLst>
                              <p:cond delay="1900"/>
                            </p:stCondLst>
                            <p:childTnLst>
                              <p:par>
                                <p:cTn id="216" presetID="10" presetClass="entr" presetSubtype="0" fill="hold" nodeType="afterEffect">
                                  <p:stCondLst>
                                    <p:cond delay="0"/>
                                  </p:stCondLst>
                                  <p:childTnLst>
                                    <p:set>
                                      <p:cBhvr>
                                        <p:cTn id="217" dur="1" fill="hold">
                                          <p:stCondLst>
                                            <p:cond delay="0"/>
                                          </p:stCondLst>
                                        </p:cTn>
                                        <p:tgtEl>
                                          <p:spTgt spid="3">
                                            <p:txEl>
                                              <p:pRg st="35" end="35"/>
                                            </p:txEl>
                                          </p:spTgt>
                                        </p:tgtEl>
                                        <p:attrNameLst>
                                          <p:attrName>style.visibility</p:attrName>
                                        </p:attrNameLst>
                                      </p:cBhvr>
                                      <p:to>
                                        <p:strVal val="visible"/>
                                      </p:to>
                                    </p:set>
                                    <p:animEffect transition="in" filter="fade">
                                      <p:cBhvr>
                                        <p:cTn id="218" dur="200"/>
                                        <p:tgtEl>
                                          <p:spTgt spid="3">
                                            <p:txEl>
                                              <p:pRg st="35" end="35"/>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nodeType="clickEffect">
                                  <p:stCondLst>
                                    <p:cond delay="0"/>
                                  </p:stCondLst>
                                  <p:childTnLst>
                                    <p:animEffect transition="out" filter="fade">
                                      <p:cBhvr>
                                        <p:cTn id="222" dur="500"/>
                                        <p:tgtEl>
                                          <p:spTgt spid="3">
                                            <p:txEl>
                                              <p:pRg st="30" end="30"/>
                                            </p:txEl>
                                          </p:spTgt>
                                        </p:tgtEl>
                                      </p:cBhvr>
                                    </p:animEffect>
                                    <p:set>
                                      <p:cBhvr>
                                        <p:cTn id="223" dur="1" fill="hold">
                                          <p:stCondLst>
                                            <p:cond delay="499"/>
                                          </p:stCondLst>
                                        </p:cTn>
                                        <p:tgtEl>
                                          <p:spTgt spid="3">
                                            <p:txEl>
                                              <p:pRg st="30" end="30"/>
                                            </p:txEl>
                                          </p:spTgt>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3">
                                            <p:txEl>
                                              <p:pRg st="31" end="31"/>
                                            </p:txEl>
                                          </p:spTgt>
                                        </p:tgtEl>
                                      </p:cBhvr>
                                    </p:animEffect>
                                    <p:set>
                                      <p:cBhvr>
                                        <p:cTn id="226" dur="1" fill="hold">
                                          <p:stCondLst>
                                            <p:cond delay="499"/>
                                          </p:stCondLst>
                                        </p:cTn>
                                        <p:tgtEl>
                                          <p:spTgt spid="3">
                                            <p:txEl>
                                              <p:pRg st="31" end="31"/>
                                            </p:txEl>
                                          </p:spTgt>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
                                            <p:txEl>
                                              <p:pRg st="32" end="32"/>
                                            </p:txEl>
                                          </p:spTgt>
                                        </p:tgtEl>
                                      </p:cBhvr>
                                    </p:animEffect>
                                    <p:set>
                                      <p:cBhvr>
                                        <p:cTn id="229" dur="1" fill="hold">
                                          <p:stCondLst>
                                            <p:cond delay="499"/>
                                          </p:stCondLst>
                                        </p:cTn>
                                        <p:tgtEl>
                                          <p:spTgt spid="3">
                                            <p:txEl>
                                              <p:pRg st="32" end="32"/>
                                            </p:txEl>
                                          </p:spTgt>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3">
                                            <p:txEl>
                                              <p:pRg st="33" end="33"/>
                                            </p:txEl>
                                          </p:spTgt>
                                        </p:tgtEl>
                                      </p:cBhvr>
                                    </p:animEffect>
                                    <p:set>
                                      <p:cBhvr>
                                        <p:cTn id="232" dur="1" fill="hold">
                                          <p:stCondLst>
                                            <p:cond delay="499"/>
                                          </p:stCondLst>
                                        </p:cTn>
                                        <p:tgtEl>
                                          <p:spTgt spid="3">
                                            <p:txEl>
                                              <p:pRg st="33" end="33"/>
                                            </p:txEl>
                                          </p:spTgt>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3">
                                            <p:txEl>
                                              <p:pRg st="34" end="34"/>
                                            </p:txEl>
                                          </p:spTgt>
                                        </p:tgtEl>
                                      </p:cBhvr>
                                    </p:animEffect>
                                    <p:set>
                                      <p:cBhvr>
                                        <p:cTn id="235" dur="1" fill="hold">
                                          <p:stCondLst>
                                            <p:cond delay="499"/>
                                          </p:stCondLst>
                                        </p:cTn>
                                        <p:tgtEl>
                                          <p:spTgt spid="3">
                                            <p:txEl>
                                              <p:pRg st="34" end="34"/>
                                            </p:txEl>
                                          </p:spTgt>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3">
                                            <p:txEl>
                                              <p:pRg st="35" end="35"/>
                                            </p:txEl>
                                          </p:spTgt>
                                        </p:tgtEl>
                                      </p:cBhvr>
                                    </p:animEffect>
                                    <p:set>
                                      <p:cBhvr>
                                        <p:cTn id="238" dur="1" fill="hold">
                                          <p:stCondLst>
                                            <p:cond delay="499"/>
                                          </p:stCondLst>
                                        </p:cTn>
                                        <p:tgtEl>
                                          <p:spTgt spid="3">
                                            <p:txEl>
                                              <p:pRg st="35" end="35"/>
                                            </p:txEl>
                                          </p:spTgt>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3">
                                            <p:txEl>
                                              <p:pRg st="36" end="36"/>
                                            </p:txEl>
                                          </p:spTgt>
                                        </p:tgtEl>
                                      </p:cBhvr>
                                    </p:animEffect>
                                    <p:set>
                                      <p:cBhvr>
                                        <p:cTn id="241" dur="1" fill="hold">
                                          <p:stCondLst>
                                            <p:cond delay="499"/>
                                          </p:stCondLst>
                                        </p:cTn>
                                        <p:tgtEl>
                                          <p:spTgt spid="3">
                                            <p:txEl>
                                              <p:pRg st="36" end="36"/>
                                            </p:txEl>
                                          </p:spTgt>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3">
                                            <p:txEl>
                                              <p:pRg st="37" end="37"/>
                                            </p:txEl>
                                          </p:spTgt>
                                        </p:tgtEl>
                                      </p:cBhvr>
                                    </p:animEffect>
                                    <p:set>
                                      <p:cBhvr>
                                        <p:cTn id="244" dur="1" fill="hold">
                                          <p:stCondLst>
                                            <p:cond delay="499"/>
                                          </p:stCondLst>
                                        </p:cTn>
                                        <p:tgtEl>
                                          <p:spTgt spid="3">
                                            <p:txEl>
                                              <p:pRg st="37" end="37"/>
                                            </p:txEl>
                                          </p:spTgt>
                                        </p:tgtEl>
                                        <p:attrNameLst>
                                          <p:attrName>style.visibility</p:attrName>
                                        </p:attrNameLst>
                                      </p:cBhvr>
                                      <p:to>
                                        <p:strVal val="hidden"/>
                                      </p:to>
                                    </p:set>
                                  </p:childTnLst>
                                </p:cTn>
                              </p:par>
                            </p:childTnLst>
                          </p:cTn>
                        </p:par>
                        <p:par>
                          <p:cTn id="245" fill="hold">
                            <p:stCondLst>
                              <p:cond delay="500"/>
                            </p:stCondLst>
                            <p:childTnLst>
                              <p:par>
                                <p:cTn id="246" presetID="10" presetClass="entr" presetSubtype="0" fill="hold" nodeType="afterEffect">
                                  <p:stCondLst>
                                    <p:cond delay="0"/>
                                  </p:stCondLst>
                                  <p:childTnLst>
                                    <p:set>
                                      <p:cBhvr>
                                        <p:cTn id="247" dur="1" fill="hold">
                                          <p:stCondLst>
                                            <p:cond delay="0"/>
                                          </p:stCondLst>
                                        </p:cTn>
                                        <p:tgtEl>
                                          <p:spTgt spid="3">
                                            <p:txEl>
                                              <p:pRg st="41" end="41"/>
                                            </p:txEl>
                                          </p:spTgt>
                                        </p:tgtEl>
                                        <p:attrNameLst>
                                          <p:attrName>style.visibility</p:attrName>
                                        </p:attrNameLst>
                                      </p:cBhvr>
                                      <p:to>
                                        <p:strVal val="visible"/>
                                      </p:to>
                                    </p:set>
                                    <p:animEffect transition="in" filter="fade">
                                      <p:cBhvr>
                                        <p:cTn id="248" dur="200"/>
                                        <p:tgtEl>
                                          <p:spTgt spid="3">
                                            <p:txEl>
                                              <p:pRg st="41" end="41"/>
                                            </p:txEl>
                                          </p:spTgt>
                                        </p:tgtEl>
                                      </p:cBhvr>
                                    </p:animEffect>
                                  </p:childTnLst>
                                </p:cTn>
                              </p:par>
                            </p:childTnLst>
                          </p:cTn>
                        </p:par>
                        <p:par>
                          <p:cTn id="249" fill="hold">
                            <p:stCondLst>
                              <p:cond delay="700"/>
                            </p:stCondLst>
                            <p:childTnLst>
                              <p:par>
                                <p:cTn id="250" presetID="10" presetClass="entr" presetSubtype="0" fill="hold" nodeType="afterEffect">
                                  <p:stCondLst>
                                    <p:cond delay="0"/>
                                  </p:stCondLst>
                                  <p:childTnLst>
                                    <p:set>
                                      <p:cBhvr>
                                        <p:cTn id="251" dur="1" fill="hold">
                                          <p:stCondLst>
                                            <p:cond delay="0"/>
                                          </p:stCondLst>
                                        </p:cTn>
                                        <p:tgtEl>
                                          <p:spTgt spid="3">
                                            <p:txEl>
                                              <p:pRg st="40" end="40"/>
                                            </p:txEl>
                                          </p:spTgt>
                                        </p:tgtEl>
                                        <p:attrNameLst>
                                          <p:attrName>style.visibility</p:attrName>
                                        </p:attrNameLst>
                                      </p:cBhvr>
                                      <p:to>
                                        <p:strVal val="visible"/>
                                      </p:to>
                                    </p:set>
                                    <p:animEffect transition="in" filter="fade">
                                      <p:cBhvr>
                                        <p:cTn id="252" dur="200"/>
                                        <p:tgtEl>
                                          <p:spTgt spid="3">
                                            <p:txEl>
                                              <p:pRg st="40" end="40"/>
                                            </p:txEl>
                                          </p:spTgt>
                                        </p:tgtEl>
                                      </p:cBhvr>
                                    </p:animEffect>
                                  </p:childTnLst>
                                </p:cTn>
                              </p:par>
                            </p:childTnLst>
                          </p:cTn>
                        </p:par>
                        <p:par>
                          <p:cTn id="253" fill="hold">
                            <p:stCondLst>
                              <p:cond delay="900"/>
                            </p:stCondLst>
                            <p:childTnLst>
                              <p:par>
                                <p:cTn id="254" presetID="10" presetClass="entr" presetSubtype="0" fill="hold" nodeType="afterEffect">
                                  <p:stCondLst>
                                    <p:cond delay="0"/>
                                  </p:stCondLst>
                                  <p:childTnLst>
                                    <p:set>
                                      <p:cBhvr>
                                        <p:cTn id="255" dur="1" fill="hold">
                                          <p:stCondLst>
                                            <p:cond delay="0"/>
                                          </p:stCondLst>
                                        </p:cTn>
                                        <p:tgtEl>
                                          <p:spTgt spid="3">
                                            <p:txEl>
                                              <p:pRg st="39" end="39"/>
                                            </p:txEl>
                                          </p:spTgt>
                                        </p:tgtEl>
                                        <p:attrNameLst>
                                          <p:attrName>style.visibility</p:attrName>
                                        </p:attrNameLst>
                                      </p:cBhvr>
                                      <p:to>
                                        <p:strVal val="visible"/>
                                      </p:to>
                                    </p:set>
                                    <p:animEffect transition="in" filter="fade">
                                      <p:cBhvr>
                                        <p:cTn id="256" dur="200"/>
                                        <p:tgtEl>
                                          <p:spTgt spid="3">
                                            <p:txEl>
                                              <p:pRg st="39" end="39"/>
                                            </p:txEl>
                                          </p:spTgt>
                                        </p:tgtEl>
                                      </p:cBhvr>
                                    </p:animEffect>
                                  </p:childTnLst>
                                </p:cTn>
                              </p:par>
                            </p:childTnLst>
                          </p:cTn>
                        </p:par>
                        <p:par>
                          <p:cTn id="257" fill="hold">
                            <p:stCondLst>
                              <p:cond delay="1100"/>
                            </p:stCondLst>
                            <p:childTnLst>
                              <p:par>
                                <p:cTn id="258" presetID="10" presetClass="entr" presetSubtype="0" fill="hold" nodeType="afterEffect">
                                  <p:stCondLst>
                                    <p:cond delay="0"/>
                                  </p:stCondLst>
                                  <p:childTnLst>
                                    <p:set>
                                      <p:cBhvr>
                                        <p:cTn id="259" dur="1" fill="hold">
                                          <p:stCondLst>
                                            <p:cond delay="0"/>
                                          </p:stCondLst>
                                        </p:cTn>
                                        <p:tgtEl>
                                          <p:spTgt spid="3">
                                            <p:txEl>
                                              <p:pRg st="42" end="42"/>
                                            </p:txEl>
                                          </p:spTgt>
                                        </p:tgtEl>
                                        <p:attrNameLst>
                                          <p:attrName>style.visibility</p:attrName>
                                        </p:attrNameLst>
                                      </p:cBhvr>
                                      <p:to>
                                        <p:strVal val="visible"/>
                                      </p:to>
                                    </p:set>
                                    <p:animEffect transition="in" filter="fade">
                                      <p:cBhvr>
                                        <p:cTn id="260" dur="200"/>
                                        <p:tgtEl>
                                          <p:spTgt spid="3">
                                            <p:txEl>
                                              <p:pRg st="42" end="42"/>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3">
                                            <p:txEl>
                                              <p:pRg st="0" end="0"/>
                                            </p:txEl>
                                          </p:spTgt>
                                        </p:tgtEl>
                                        <p:attrNameLst>
                                          <p:attrName>style.visibility</p:attrName>
                                        </p:attrNameLst>
                                      </p:cBhvr>
                                      <p:to>
                                        <p:strVal val="visible"/>
                                      </p:to>
                                    </p:set>
                                    <p:animEffect transition="in" filter="fade">
                                      <p:cBhvr>
                                        <p:cTn id="265" dur="200"/>
                                        <p:tgtEl>
                                          <p:spTgt spid="3">
                                            <p:txEl>
                                              <p:pRg st="0" end="0"/>
                                            </p:txEl>
                                          </p:spTgt>
                                        </p:tgtEl>
                                      </p:cBhvr>
                                    </p:animEffect>
                                  </p:childTnLst>
                                </p:cTn>
                              </p:par>
                            </p:childTnLst>
                          </p:cTn>
                        </p:par>
                        <p:par>
                          <p:cTn id="266" fill="hold">
                            <p:stCondLst>
                              <p:cond delay="200"/>
                            </p:stCondLst>
                            <p:childTnLst>
                              <p:par>
                                <p:cTn id="267" presetID="10" presetClass="entr" presetSubtype="0" fill="hold" nodeType="afterEffect">
                                  <p:stCondLst>
                                    <p:cond delay="0"/>
                                  </p:stCondLst>
                                  <p:childTnLst>
                                    <p:set>
                                      <p:cBhvr>
                                        <p:cTn id="268" dur="1" fill="hold">
                                          <p:stCondLst>
                                            <p:cond delay="0"/>
                                          </p:stCondLst>
                                        </p:cTn>
                                        <p:tgtEl>
                                          <p:spTgt spid="3">
                                            <p:txEl>
                                              <p:pRg st="5" end="5"/>
                                            </p:txEl>
                                          </p:spTgt>
                                        </p:tgtEl>
                                        <p:attrNameLst>
                                          <p:attrName>style.visibility</p:attrName>
                                        </p:attrNameLst>
                                      </p:cBhvr>
                                      <p:to>
                                        <p:strVal val="visible"/>
                                      </p:to>
                                    </p:set>
                                    <p:animEffect transition="in" filter="fade">
                                      <p:cBhvr>
                                        <p:cTn id="269" dur="200"/>
                                        <p:tgtEl>
                                          <p:spTgt spid="3">
                                            <p:txEl>
                                              <p:pRg st="5" end="5"/>
                                            </p:txEl>
                                          </p:spTgt>
                                        </p:tgtEl>
                                      </p:cBhvr>
                                    </p:animEffect>
                                  </p:childTnLst>
                                </p:cTn>
                              </p:par>
                            </p:childTnLst>
                          </p:cTn>
                        </p:par>
                        <p:par>
                          <p:cTn id="270" fill="hold">
                            <p:stCondLst>
                              <p:cond delay="400"/>
                            </p:stCondLst>
                            <p:childTnLst>
                              <p:par>
                                <p:cTn id="271" presetID="10" presetClass="entr" presetSubtype="0" fill="hold" nodeType="afterEffect">
                                  <p:stCondLst>
                                    <p:cond delay="0"/>
                                  </p:stCondLst>
                                  <p:childTnLst>
                                    <p:set>
                                      <p:cBhvr>
                                        <p:cTn id="272" dur="1" fill="hold">
                                          <p:stCondLst>
                                            <p:cond delay="0"/>
                                          </p:stCondLst>
                                        </p:cTn>
                                        <p:tgtEl>
                                          <p:spTgt spid="3">
                                            <p:txEl>
                                              <p:pRg st="2" end="2"/>
                                            </p:txEl>
                                          </p:spTgt>
                                        </p:tgtEl>
                                        <p:attrNameLst>
                                          <p:attrName>style.visibility</p:attrName>
                                        </p:attrNameLst>
                                      </p:cBhvr>
                                      <p:to>
                                        <p:strVal val="visible"/>
                                      </p:to>
                                    </p:set>
                                    <p:animEffect transition="in" filter="fade">
                                      <p:cBhvr>
                                        <p:cTn id="273" dur="200"/>
                                        <p:tgtEl>
                                          <p:spTgt spid="3">
                                            <p:txEl>
                                              <p:pRg st="2" end="2"/>
                                            </p:txEl>
                                          </p:spTgt>
                                        </p:tgtEl>
                                      </p:cBhvr>
                                    </p:animEffect>
                                  </p:childTnLst>
                                </p:cTn>
                              </p:par>
                            </p:childTnLst>
                          </p:cTn>
                        </p:par>
                        <p:par>
                          <p:cTn id="274" fill="hold">
                            <p:stCondLst>
                              <p:cond delay="600"/>
                            </p:stCondLst>
                            <p:childTnLst>
                              <p:par>
                                <p:cTn id="275" presetID="10" presetClass="entr" presetSubtype="0" fill="hold" nodeType="afterEffect">
                                  <p:stCondLst>
                                    <p:cond delay="0"/>
                                  </p:stCondLst>
                                  <p:childTnLst>
                                    <p:set>
                                      <p:cBhvr>
                                        <p:cTn id="276" dur="1" fill="hold">
                                          <p:stCondLst>
                                            <p:cond delay="0"/>
                                          </p:stCondLst>
                                        </p:cTn>
                                        <p:tgtEl>
                                          <p:spTgt spid="3">
                                            <p:txEl>
                                              <p:pRg st="4" end="4"/>
                                            </p:txEl>
                                          </p:spTgt>
                                        </p:tgtEl>
                                        <p:attrNameLst>
                                          <p:attrName>style.visibility</p:attrName>
                                        </p:attrNameLst>
                                      </p:cBhvr>
                                      <p:to>
                                        <p:strVal val="visible"/>
                                      </p:to>
                                    </p:set>
                                    <p:animEffect transition="in" filter="fade">
                                      <p:cBhvr>
                                        <p:cTn id="277" dur="200"/>
                                        <p:tgtEl>
                                          <p:spTgt spid="3">
                                            <p:txEl>
                                              <p:pRg st="4" end="4"/>
                                            </p:txEl>
                                          </p:spTgt>
                                        </p:tgtEl>
                                      </p:cBhvr>
                                    </p:animEffect>
                                  </p:childTnLst>
                                </p:cTn>
                              </p:par>
                            </p:childTnLst>
                          </p:cTn>
                        </p:par>
                        <p:par>
                          <p:cTn id="278" fill="hold">
                            <p:stCondLst>
                              <p:cond delay="800"/>
                            </p:stCondLst>
                            <p:childTnLst>
                              <p:par>
                                <p:cTn id="279" presetID="10" presetClass="entr" presetSubtype="0" fill="hold" nodeType="afterEffect">
                                  <p:stCondLst>
                                    <p:cond delay="0"/>
                                  </p:stCondLst>
                                  <p:childTnLst>
                                    <p:set>
                                      <p:cBhvr>
                                        <p:cTn id="280" dur="1" fill="hold">
                                          <p:stCondLst>
                                            <p:cond delay="0"/>
                                          </p:stCondLst>
                                        </p:cTn>
                                        <p:tgtEl>
                                          <p:spTgt spid="3">
                                            <p:txEl>
                                              <p:pRg st="6" end="6"/>
                                            </p:txEl>
                                          </p:spTgt>
                                        </p:tgtEl>
                                        <p:attrNameLst>
                                          <p:attrName>style.visibility</p:attrName>
                                        </p:attrNameLst>
                                      </p:cBhvr>
                                      <p:to>
                                        <p:strVal val="visible"/>
                                      </p:to>
                                    </p:set>
                                    <p:animEffect transition="in" filter="fade">
                                      <p:cBhvr>
                                        <p:cTn id="281" dur="200"/>
                                        <p:tgtEl>
                                          <p:spTgt spid="3">
                                            <p:txEl>
                                              <p:pRg st="6" end="6"/>
                                            </p:txEl>
                                          </p:spTgt>
                                        </p:tgtEl>
                                      </p:cBhvr>
                                    </p:animEffect>
                                  </p:childTnLst>
                                </p:cTn>
                              </p:par>
                            </p:childTnLst>
                          </p:cTn>
                        </p:par>
                        <p:par>
                          <p:cTn id="282" fill="hold">
                            <p:stCondLst>
                              <p:cond delay="1000"/>
                            </p:stCondLst>
                            <p:childTnLst>
                              <p:par>
                                <p:cTn id="283" presetID="10" presetClass="entr" presetSubtype="0" fill="hold" nodeType="afterEffect">
                                  <p:stCondLst>
                                    <p:cond delay="0"/>
                                  </p:stCondLst>
                                  <p:childTnLst>
                                    <p:set>
                                      <p:cBhvr>
                                        <p:cTn id="284" dur="1" fill="hold">
                                          <p:stCondLst>
                                            <p:cond delay="0"/>
                                          </p:stCondLst>
                                        </p:cTn>
                                        <p:tgtEl>
                                          <p:spTgt spid="3">
                                            <p:txEl>
                                              <p:pRg st="7" end="7"/>
                                            </p:txEl>
                                          </p:spTgt>
                                        </p:tgtEl>
                                        <p:attrNameLst>
                                          <p:attrName>style.visibility</p:attrName>
                                        </p:attrNameLst>
                                      </p:cBhvr>
                                      <p:to>
                                        <p:strVal val="visible"/>
                                      </p:to>
                                    </p:set>
                                    <p:animEffect transition="in" filter="fade">
                                      <p:cBhvr>
                                        <p:cTn id="285" dur="200"/>
                                        <p:tgtEl>
                                          <p:spTgt spid="3">
                                            <p:txEl>
                                              <p:pRg st="7" end="7"/>
                                            </p:txEl>
                                          </p:spTgt>
                                        </p:tgtEl>
                                      </p:cBhvr>
                                    </p:animEffect>
                                  </p:childTnLst>
                                </p:cTn>
                              </p:par>
                            </p:childTnLst>
                          </p:cTn>
                        </p:par>
                        <p:par>
                          <p:cTn id="286" fill="hold">
                            <p:stCondLst>
                              <p:cond delay="1200"/>
                            </p:stCondLst>
                            <p:childTnLst>
                              <p:par>
                                <p:cTn id="287" presetID="10" presetClass="entr" presetSubtype="0" fill="hold" nodeType="afterEffect">
                                  <p:stCondLst>
                                    <p:cond delay="0"/>
                                  </p:stCondLst>
                                  <p:childTnLst>
                                    <p:set>
                                      <p:cBhvr>
                                        <p:cTn id="288" dur="1" fill="hold">
                                          <p:stCondLst>
                                            <p:cond delay="0"/>
                                          </p:stCondLst>
                                        </p:cTn>
                                        <p:tgtEl>
                                          <p:spTgt spid="3">
                                            <p:txEl>
                                              <p:pRg st="28" end="28"/>
                                            </p:txEl>
                                          </p:spTgt>
                                        </p:tgtEl>
                                        <p:attrNameLst>
                                          <p:attrName>style.visibility</p:attrName>
                                        </p:attrNameLst>
                                      </p:cBhvr>
                                      <p:to>
                                        <p:strVal val="visible"/>
                                      </p:to>
                                    </p:set>
                                    <p:animEffect transition="in" filter="fade">
                                      <p:cBhvr>
                                        <p:cTn id="289" dur="200"/>
                                        <p:tgtEl>
                                          <p:spTgt spid="3">
                                            <p:txEl>
                                              <p:pRg st="28" end="28"/>
                                            </p:txEl>
                                          </p:spTgt>
                                        </p:tgtEl>
                                      </p:cBhvr>
                                    </p:animEffect>
                                  </p:childTnLst>
                                </p:cTn>
                              </p:par>
                            </p:childTnLst>
                          </p:cTn>
                        </p:par>
                        <p:par>
                          <p:cTn id="290" fill="hold">
                            <p:stCondLst>
                              <p:cond delay="1400"/>
                            </p:stCondLst>
                            <p:childTnLst>
                              <p:par>
                                <p:cTn id="291" presetID="10" presetClass="entr" presetSubtype="0" fill="hold" nodeType="afterEffect">
                                  <p:stCondLst>
                                    <p:cond delay="0"/>
                                  </p:stCondLst>
                                  <p:childTnLst>
                                    <p:set>
                                      <p:cBhvr>
                                        <p:cTn id="292" dur="1" fill="hold">
                                          <p:stCondLst>
                                            <p:cond delay="0"/>
                                          </p:stCondLst>
                                        </p:cTn>
                                        <p:tgtEl>
                                          <p:spTgt spid="3">
                                            <p:txEl>
                                              <p:pRg st="8" end="8"/>
                                            </p:txEl>
                                          </p:spTgt>
                                        </p:tgtEl>
                                        <p:attrNameLst>
                                          <p:attrName>style.visibility</p:attrName>
                                        </p:attrNameLst>
                                      </p:cBhvr>
                                      <p:to>
                                        <p:strVal val="visible"/>
                                      </p:to>
                                    </p:set>
                                    <p:animEffect transition="in" filter="fade">
                                      <p:cBhvr>
                                        <p:cTn id="293" dur="200"/>
                                        <p:tgtEl>
                                          <p:spTgt spid="3">
                                            <p:txEl>
                                              <p:pRg st="8" end="8"/>
                                            </p:txEl>
                                          </p:spTgt>
                                        </p:tgtEl>
                                      </p:cBhvr>
                                    </p:animEffect>
                                  </p:childTnLst>
                                </p:cTn>
                              </p:par>
                            </p:childTnLst>
                          </p:cTn>
                        </p:par>
                        <p:par>
                          <p:cTn id="294" fill="hold">
                            <p:stCondLst>
                              <p:cond delay="1600"/>
                            </p:stCondLst>
                            <p:childTnLst>
                              <p:par>
                                <p:cTn id="295" presetID="10" presetClass="entr" presetSubtype="0" fill="hold" nodeType="afterEffect">
                                  <p:stCondLst>
                                    <p:cond delay="0"/>
                                  </p:stCondLst>
                                  <p:childTnLst>
                                    <p:set>
                                      <p:cBhvr>
                                        <p:cTn id="296" dur="1" fill="hold">
                                          <p:stCondLst>
                                            <p:cond delay="0"/>
                                          </p:stCondLst>
                                        </p:cTn>
                                        <p:tgtEl>
                                          <p:spTgt spid="3">
                                            <p:txEl>
                                              <p:pRg st="9" end="9"/>
                                            </p:txEl>
                                          </p:spTgt>
                                        </p:tgtEl>
                                        <p:attrNameLst>
                                          <p:attrName>style.visibility</p:attrName>
                                        </p:attrNameLst>
                                      </p:cBhvr>
                                      <p:to>
                                        <p:strVal val="visible"/>
                                      </p:to>
                                    </p:set>
                                    <p:animEffect transition="in" filter="fade">
                                      <p:cBhvr>
                                        <p:cTn id="297" dur="200"/>
                                        <p:tgtEl>
                                          <p:spTgt spid="3">
                                            <p:txEl>
                                              <p:pRg st="9" end="9"/>
                                            </p:txEl>
                                          </p:spTgt>
                                        </p:tgtEl>
                                      </p:cBhvr>
                                    </p:animEffect>
                                  </p:childTnLst>
                                </p:cTn>
                              </p:par>
                            </p:childTnLst>
                          </p:cTn>
                        </p:par>
                        <p:par>
                          <p:cTn id="298" fill="hold">
                            <p:stCondLst>
                              <p:cond delay="1800"/>
                            </p:stCondLst>
                            <p:childTnLst>
                              <p:par>
                                <p:cTn id="299" presetID="10" presetClass="entr" presetSubtype="0" fill="hold" nodeType="afterEffect">
                                  <p:stCondLst>
                                    <p:cond delay="0"/>
                                  </p:stCondLst>
                                  <p:childTnLst>
                                    <p:set>
                                      <p:cBhvr>
                                        <p:cTn id="300" dur="1" fill="hold">
                                          <p:stCondLst>
                                            <p:cond delay="0"/>
                                          </p:stCondLst>
                                        </p:cTn>
                                        <p:tgtEl>
                                          <p:spTgt spid="3">
                                            <p:txEl>
                                              <p:pRg st="10" end="10"/>
                                            </p:txEl>
                                          </p:spTgt>
                                        </p:tgtEl>
                                        <p:attrNameLst>
                                          <p:attrName>style.visibility</p:attrName>
                                        </p:attrNameLst>
                                      </p:cBhvr>
                                      <p:to>
                                        <p:strVal val="visible"/>
                                      </p:to>
                                    </p:set>
                                    <p:animEffect transition="in" filter="fade">
                                      <p:cBhvr>
                                        <p:cTn id="301" dur="200"/>
                                        <p:tgtEl>
                                          <p:spTgt spid="3">
                                            <p:txEl>
                                              <p:pRg st="10" end="10"/>
                                            </p:txEl>
                                          </p:spTgt>
                                        </p:tgtEl>
                                      </p:cBhvr>
                                    </p:animEffect>
                                  </p:childTnLst>
                                </p:cTn>
                              </p:par>
                            </p:childTnLst>
                          </p:cTn>
                        </p:par>
                        <p:par>
                          <p:cTn id="302" fill="hold">
                            <p:stCondLst>
                              <p:cond delay="2000"/>
                            </p:stCondLst>
                            <p:childTnLst>
                              <p:par>
                                <p:cTn id="303" presetID="10" presetClass="entr" presetSubtype="0" fill="hold" nodeType="afterEffect">
                                  <p:stCondLst>
                                    <p:cond delay="0"/>
                                  </p:stCondLst>
                                  <p:childTnLst>
                                    <p:set>
                                      <p:cBhvr>
                                        <p:cTn id="304" dur="1" fill="hold">
                                          <p:stCondLst>
                                            <p:cond delay="0"/>
                                          </p:stCondLst>
                                        </p:cTn>
                                        <p:tgtEl>
                                          <p:spTgt spid="3">
                                            <p:txEl>
                                              <p:pRg st="12" end="12"/>
                                            </p:txEl>
                                          </p:spTgt>
                                        </p:tgtEl>
                                        <p:attrNameLst>
                                          <p:attrName>style.visibility</p:attrName>
                                        </p:attrNameLst>
                                      </p:cBhvr>
                                      <p:to>
                                        <p:strVal val="visible"/>
                                      </p:to>
                                    </p:set>
                                    <p:animEffect transition="in" filter="fade">
                                      <p:cBhvr>
                                        <p:cTn id="305" dur="200"/>
                                        <p:tgtEl>
                                          <p:spTgt spid="3">
                                            <p:txEl>
                                              <p:pRg st="12" end="12"/>
                                            </p:txEl>
                                          </p:spTgt>
                                        </p:tgtEl>
                                      </p:cBhvr>
                                    </p:animEffect>
                                  </p:childTnLst>
                                </p:cTn>
                              </p:par>
                            </p:childTnLst>
                          </p:cTn>
                        </p:par>
                        <p:par>
                          <p:cTn id="306" fill="hold">
                            <p:stCondLst>
                              <p:cond delay="2200"/>
                            </p:stCondLst>
                            <p:childTnLst>
                              <p:par>
                                <p:cTn id="307" presetID="10" presetClass="entr" presetSubtype="0" fill="hold" nodeType="afterEffect">
                                  <p:stCondLst>
                                    <p:cond delay="0"/>
                                  </p:stCondLst>
                                  <p:childTnLst>
                                    <p:set>
                                      <p:cBhvr>
                                        <p:cTn id="308" dur="1" fill="hold">
                                          <p:stCondLst>
                                            <p:cond delay="0"/>
                                          </p:stCondLst>
                                        </p:cTn>
                                        <p:tgtEl>
                                          <p:spTgt spid="3">
                                            <p:txEl>
                                              <p:pRg st="15" end="15"/>
                                            </p:txEl>
                                          </p:spTgt>
                                        </p:tgtEl>
                                        <p:attrNameLst>
                                          <p:attrName>style.visibility</p:attrName>
                                        </p:attrNameLst>
                                      </p:cBhvr>
                                      <p:to>
                                        <p:strVal val="visible"/>
                                      </p:to>
                                    </p:set>
                                    <p:animEffect transition="in" filter="fade">
                                      <p:cBhvr>
                                        <p:cTn id="309" dur="200"/>
                                        <p:tgtEl>
                                          <p:spTgt spid="3">
                                            <p:txEl>
                                              <p:pRg st="15" end="15"/>
                                            </p:txEl>
                                          </p:spTgt>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3">
                                            <p:txEl>
                                              <p:pRg st="16" end="16"/>
                                            </p:txEl>
                                          </p:spTgt>
                                        </p:tgtEl>
                                        <p:attrNameLst>
                                          <p:attrName>style.visibility</p:attrName>
                                        </p:attrNameLst>
                                      </p:cBhvr>
                                      <p:to>
                                        <p:strVal val="visible"/>
                                      </p:to>
                                    </p:set>
                                    <p:animEffect transition="in" filter="fade">
                                      <p:cBhvr>
                                        <p:cTn id="313" dur="200"/>
                                        <p:tgtEl>
                                          <p:spTgt spid="3">
                                            <p:txEl>
                                              <p:pRg st="16" end="16"/>
                                            </p:txEl>
                                          </p:spTgt>
                                        </p:tgtEl>
                                      </p:cBhvr>
                                    </p:animEffect>
                                  </p:childTnLst>
                                </p:cTn>
                              </p:par>
                            </p:childTnLst>
                          </p:cTn>
                        </p:par>
                        <p:par>
                          <p:cTn id="314" fill="hold">
                            <p:stCondLst>
                              <p:cond delay="2600"/>
                            </p:stCondLst>
                            <p:childTnLst>
                              <p:par>
                                <p:cTn id="315" presetID="10" presetClass="entr" presetSubtype="0" fill="hold" nodeType="afterEffect">
                                  <p:stCondLst>
                                    <p:cond delay="0"/>
                                  </p:stCondLst>
                                  <p:childTnLst>
                                    <p:set>
                                      <p:cBhvr>
                                        <p:cTn id="316" dur="1" fill="hold">
                                          <p:stCondLst>
                                            <p:cond delay="0"/>
                                          </p:stCondLst>
                                        </p:cTn>
                                        <p:tgtEl>
                                          <p:spTgt spid="3">
                                            <p:txEl>
                                              <p:pRg st="31" end="31"/>
                                            </p:txEl>
                                          </p:spTgt>
                                        </p:tgtEl>
                                        <p:attrNameLst>
                                          <p:attrName>style.visibility</p:attrName>
                                        </p:attrNameLst>
                                      </p:cBhvr>
                                      <p:to>
                                        <p:strVal val="visible"/>
                                      </p:to>
                                    </p:set>
                                    <p:animEffect transition="in" filter="fade">
                                      <p:cBhvr>
                                        <p:cTn id="317" dur="200"/>
                                        <p:tgtEl>
                                          <p:spTgt spid="3">
                                            <p:txEl>
                                              <p:pRg st="31" end="31"/>
                                            </p:txEl>
                                          </p:spTgt>
                                        </p:tgtEl>
                                      </p:cBhvr>
                                    </p:animEffect>
                                  </p:childTnLst>
                                </p:cTn>
                              </p:par>
                            </p:childTnLst>
                          </p:cTn>
                        </p:par>
                        <p:par>
                          <p:cTn id="318" fill="hold">
                            <p:stCondLst>
                              <p:cond delay="2800"/>
                            </p:stCondLst>
                            <p:childTnLst>
                              <p:par>
                                <p:cTn id="319" presetID="10" presetClass="entr" presetSubtype="0" fill="hold" nodeType="afterEffect">
                                  <p:stCondLst>
                                    <p:cond delay="0"/>
                                  </p:stCondLst>
                                  <p:childTnLst>
                                    <p:set>
                                      <p:cBhvr>
                                        <p:cTn id="320" dur="1" fill="hold">
                                          <p:stCondLst>
                                            <p:cond delay="0"/>
                                          </p:stCondLst>
                                        </p:cTn>
                                        <p:tgtEl>
                                          <p:spTgt spid="3">
                                            <p:txEl>
                                              <p:pRg st="3" end="3"/>
                                            </p:txEl>
                                          </p:spTgt>
                                        </p:tgtEl>
                                        <p:attrNameLst>
                                          <p:attrName>style.visibility</p:attrName>
                                        </p:attrNameLst>
                                      </p:cBhvr>
                                      <p:to>
                                        <p:strVal val="visible"/>
                                      </p:to>
                                    </p:set>
                                    <p:animEffect transition="in" filter="fade">
                                      <p:cBhvr>
                                        <p:cTn id="321" dur="200"/>
                                        <p:tgtEl>
                                          <p:spTgt spid="3">
                                            <p:txEl>
                                              <p:pRg st="3" end="3"/>
                                            </p:txEl>
                                          </p:spTgt>
                                        </p:tgtEl>
                                      </p:cBhvr>
                                    </p:animEffect>
                                  </p:childTnLst>
                                </p:cTn>
                              </p:par>
                            </p:childTnLst>
                          </p:cTn>
                        </p:par>
                        <p:par>
                          <p:cTn id="322" fill="hold">
                            <p:stCondLst>
                              <p:cond delay="3000"/>
                            </p:stCondLst>
                            <p:childTnLst>
                              <p:par>
                                <p:cTn id="323" presetID="10" presetClass="entr" presetSubtype="0" fill="hold" nodeType="afterEffect">
                                  <p:stCondLst>
                                    <p:cond delay="0"/>
                                  </p:stCondLst>
                                  <p:childTnLst>
                                    <p:set>
                                      <p:cBhvr>
                                        <p:cTn id="324" dur="1" fill="hold">
                                          <p:stCondLst>
                                            <p:cond delay="0"/>
                                          </p:stCondLst>
                                        </p:cTn>
                                        <p:tgtEl>
                                          <p:spTgt spid="3">
                                            <p:txEl>
                                              <p:pRg st="17" end="17"/>
                                            </p:txEl>
                                          </p:spTgt>
                                        </p:tgtEl>
                                        <p:attrNameLst>
                                          <p:attrName>style.visibility</p:attrName>
                                        </p:attrNameLst>
                                      </p:cBhvr>
                                      <p:to>
                                        <p:strVal val="visible"/>
                                      </p:to>
                                    </p:set>
                                    <p:animEffect transition="in" filter="fade">
                                      <p:cBhvr>
                                        <p:cTn id="325" dur="200"/>
                                        <p:tgtEl>
                                          <p:spTgt spid="3">
                                            <p:txEl>
                                              <p:pRg st="17" end="17"/>
                                            </p:txEl>
                                          </p:spTgt>
                                        </p:tgtEl>
                                      </p:cBhvr>
                                    </p:animEffect>
                                  </p:childTnLst>
                                </p:cTn>
                              </p:par>
                            </p:childTnLst>
                          </p:cTn>
                        </p:par>
                        <p:par>
                          <p:cTn id="326" fill="hold">
                            <p:stCondLst>
                              <p:cond delay="3200"/>
                            </p:stCondLst>
                            <p:childTnLst>
                              <p:par>
                                <p:cTn id="327" presetID="10" presetClass="entr" presetSubtype="0" fill="hold" nodeType="afterEffect">
                                  <p:stCondLst>
                                    <p:cond delay="0"/>
                                  </p:stCondLst>
                                  <p:childTnLst>
                                    <p:set>
                                      <p:cBhvr>
                                        <p:cTn id="328" dur="1" fill="hold">
                                          <p:stCondLst>
                                            <p:cond delay="0"/>
                                          </p:stCondLst>
                                        </p:cTn>
                                        <p:tgtEl>
                                          <p:spTgt spid="3">
                                            <p:txEl>
                                              <p:pRg st="18" end="18"/>
                                            </p:txEl>
                                          </p:spTgt>
                                        </p:tgtEl>
                                        <p:attrNameLst>
                                          <p:attrName>style.visibility</p:attrName>
                                        </p:attrNameLst>
                                      </p:cBhvr>
                                      <p:to>
                                        <p:strVal val="visible"/>
                                      </p:to>
                                    </p:set>
                                    <p:animEffect transition="in" filter="fade">
                                      <p:cBhvr>
                                        <p:cTn id="329" dur="200"/>
                                        <p:tgtEl>
                                          <p:spTgt spid="3">
                                            <p:txEl>
                                              <p:pRg st="18" end="18"/>
                                            </p:txEl>
                                          </p:spTgt>
                                        </p:tgtEl>
                                      </p:cBhvr>
                                    </p:animEffect>
                                  </p:childTnLst>
                                </p:cTn>
                              </p:par>
                            </p:childTnLst>
                          </p:cTn>
                        </p:par>
                        <p:par>
                          <p:cTn id="330" fill="hold">
                            <p:stCondLst>
                              <p:cond delay="3400"/>
                            </p:stCondLst>
                            <p:childTnLst>
                              <p:par>
                                <p:cTn id="331" presetID="10" presetClass="entr" presetSubtype="0" fill="hold" nodeType="afterEffect">
                                  <p:stCondLst>
                                    <p:cond delay="0"/>
                                  </p:stCondLst>
                                  <p:childTnLst>
                                    <p:set>
                                      <p:cBhvr>
                                        <p:cTn id="332" dur="1" fill="hold">
                                          <p:stCondLst>
                                            <p:cond delay="0"/>
                                          </p:stCondLst>
                                        </p:cTn>
                                        <p:tgtEl>
                                          <p:spTgt spid="3">
                                            <p:txEl>
                                              <p:pRg st="20" end="20"/>
                                            </p:txEl>
                                          </p:spTgt>
                                        </p:tgtEl>
                                        <p:attrNameLst>
                                          <p:attrName>style.visibility</p:attrName>
                                        </p:attrNameLst>
                                      </p:cBhvr>
                                      <p:to>
                                        <p:strVal val="visible"/>
                                      </p:to>
                                    </p:set>
                                    <p:animEffect transition="in" filter="fade">
                                      <p:cBhvr>
                                        <p:cTn id="333" dur="200"/>
                                        <p:tgtEl>
                                          <p:spTgt spid="3">
                                            <p:txEl>
                                              <p:pRg st="20" end="20"/>
                                            </p:txEl>
                                          </p:spTgt>
                                        </p:tgtEl>
                                      </p:cBhvr>
                                    </p:animEffect>
                                  </p:childTnLst>
                                </p:cTn>
                              </p:par>
                            </p:childTnLst>
                          </p:cTn>
                        </p:par>
                        <p:par>
                          <p:cTn id="334" fill="hold">
                            <p:stCondLst>
                              <p:cond delay="3600"/>
                            </p:stCondLst>
                            <p:childTnLst>
                              <p:par>
                                <p:cTn id="335" presetID="10" presetClass="entr" presetSubtype="0" fill="hold" nodeType="afterEffect">
                                  <p:stCondLst>
                                    <p:cond delay="0"/>
                                  </p:stCondLst>
                                  <p:childTnLst>
                                    <p:set>
                                      <p:cBhvr>
                                        <p:cTn id="336" dur="1" fill="hold">
                                          <p:stCondLst>
                                            <p:cond delay="0"/>
                                          </p:stCondLst>
                                        </p:cTn>
                                        <p:tgtEl>
                                          <p:spTgt spid="3">
                                            <p:txEl>
                                              <p:pRg st="32" end="32"/>
                                            </p:txEl>
                                          </p:spTgt>
                                        </p:tgtEl>
                                        <p:attrNameLst>
                                          <p:attrName>style.visibility</p:attrName>
                                        </p:attrNameLst>
                                      </p:cBhvr>
                                      <p:to>
                                        <p:strVal val="visible"/>
                                      </p:to>
                                    </p:set>
                                    <p:animEffect transition="in" filter="fade">
                                      <p:cBhvr>
                                        <p:cTn id="337" dur="200"/>
                                        <p:tgtEl>
                                          <p:spTgt spid="3">
                                            <p:txEl>
                                              <p:pRg st="32" end="32"/>
                                            </p:txEl>
                                          </p:spTgt>
                                        </p:tgtEl>
                                      </p:cBhvr>
                                    </p:animEffect>
                                  </p:childTnLst>
                                </p:cTn>
                              </p:par>
                            </p:childTnLst>
                          </p:cTn>
                        </p:par>
                        <p:par>
                          <p:cTn id="338" fill="hold">
                            <p:stCondLst>
                              <p:cond delay="3800"/>
                            </p:stCondLst>
                            <p:childTnLst>
                              <p:par>
                                <p:cTn id="339" presetID="10" presetClass="entr" presetSubtype="0" fill="hold" nodeType="afterEffect">
                                  <p:stCondLst>
                                    <p:cond delay="0"/>
                                  </p:stCondLst>
                                  <p:childTnLst>
                                    <p:set>
                                      <p:cBhvr>
                                        <p:cTn id="340" dur="1" fill="hold">
                                          <p:stCondLst>
                                            <p:cond delay="0"/>
                                          </p:stCondLst>
                                        </p:cTn>
                                        <p:tgtEl>
                                          <p:spTgt spid="3">
                                            <p:txEl>
                                              <p:pRg st="21" end="21"/>
                                            </p:txEl>
                                          </p:spTgt>
                                        </p:tgtEl>
                                        <p:attrNameLst>
                                          <p:attrName>style.visibility</p:attrName>
                                        </p:attrNameLst>
                                      </p:cBhvr>
                                      <p:to>
                                        <p:strVal val="visible"/>
                                      </p:to>
                                    </p:set>
                                    <p:animEffect transition="in" filter="fade">
                                      <p:cBhvr>
                                        <p:cTn id="341" dur="200"/>
                                        <p:tgtEl>
                                          <p:spTgt spid="3">
                                            <p:txEl>
                                              <p:pRg st="21" end="21"/>
                                            </p:txEl>
                                          </p:spTgt>
                                        </p:tgtEl>
                                      </p:cBhvr>
                                    </p:animEffect>
                                  </p:childTnLst>
                                </p:cTn>
                              </p:par>
                            </p:childTnLst>
                          </p:cTn>
                        </p:par>
                        <p:par>
                          <p:cTn id="342" fill="hold">
                            <p:stCondLst>
                              <p:cond delay="4000"/>
                            </p:stCondLst>
                            <p:childTnLst>
                              <p:par>
                                <p:cTn id="343" presetID="10" presetClass="entr" presetSubtype="0" fill="hold" nodeType="afterEffect">
                                  <p:stCondLst>
                                    <p:cond delay="0"/>
                                  </p:stCondLst>
                                  <p:childTnLst>
                                    <p:set>
                                      <p:cBhvr>
                                        <p:cTn id="344" dur="1" fill="hold">
                                          <p:stCondLst>
                                            <p:cond delay="0"/>
                                          </p:stCondLst>
                                        </p:cTn>
                                        <p:tgtEl>
                                          <p:spTgt spid="3">
                                            <p:txEl>
                                              <p:pRg st="11" end="11"/>
                                            </p:txEl>
                                          </p:spTgt>
                                        </p:tgtEl>
                                        <p:attrNameLst>
                                          <p:attrName>style.visibility</p:attrName>
                                        </p:attrNameLst>
                                      </p:cBhvr>
                                      <p:to>
                                        <p:strVal val="visible"/>
                                      </p:to>
                                    </p:set>
                                    <p:animEffect transition="in" filter="fade">
                                      <p:cBhvr>
                                        <p:cTn id="345" dur="200"/>
                                        <p:tgtEl>
                                          <p:spTgt spid="3">
                                            <p:txEl>
                                              <p:pRg st="11" end="11"/>
                                            </p:txEl>
                                          </p:spTgt>
                                        </p:tgtEl>
                                      </p:cBhvr>
                                    </p:animEffect>
                                  </p:childTnLst>
                                </p:cTn>
                              </p:par>
                            </p:childTnLst>
                          </p:cTn>
                        </p:par>
                        <p:par>
                          <p:cTn id="346" fill="hold">
                            <p:stCondLst>
                              <p:cond delay="4200"/>
                            </p:stCondLst>
                            <p:childTnLst>
                              <p:par>
                                <p:cTn id="347" presetID="10" presetClass="entr" presetSubtype="0" fill="hold" nodeType="afterEffect">
                                  <p:stCondLst>
                                    <p:cond delay="0"/>
                                  </p:stCondLst>
                                  <p:childTnLst>
                                    <p:set>
                                      <p:cBhvr>
                                        <p:cTn id="348" dur="1" fill="hold">
                                          <p:stCondLst>
                                            <p:cond delay="0"/>
                                          </p:stCondLst>
                                        </p:cTn>
                                        <p:tgtEl>
                                          <p:spTgt spid="3">
                                            <p:txEl>
                                              <p:pRg st="22" end="22"/>
                                            </p:txEl>
                                          </p:spTgt>
                                        </p:tgtEl>
                                        <p:attrNameLst>
                                          <p:attrName>style.visibility</p:attrName>
                                        </p:attrNameLst>
                                      </p:cBhvr>
                                      <p:to>
                                        <p:strVal val="visible"/>
                                      </p:to>
                                    </p:set>
                                    <p:animEffect transition="in" filter="fade">
                                      <p:cBhvr>
                                        <p:cTn id="349" dur="200"/>
                                        <p:tgtEl>
                                          <p:spTgt spid="3">
                                            <p:txEl>
                                              <p:pRg st="22" end="22"/>
                                            </p:txEl>
                                          </p:spTgt>
                                        </p:tgtEl>
                                      </p:cBhvr>
                                    </p:animEffect>
                                  </p:childTnLst>
                                </p:cTn>
                              </p:par>
                            </p:childTnLst>
                          </p:cTn>
                        </p:par>
                        <p:par>
                          <p:cTn id="350" fill="hold">
                            <p:stCondLst>
                              <p:cond delay="4400"/>
                            </p:stCondLst>
                            <p:childTnLst>
                              <p:par>
                                <p:cTn id="351" presetID="10" presetClass="entr" presetSubtype="0" fill="hold" nodeType="afterEffect">
                                  <p:stCondLst>
                                    <p:cond delay="0"/>
                                  </p:stCondLst>
                                  <p:childTnLst>
                                    <p:set>
                                      <p:cBhvr>
                                        <p:cTn id="352" dur="1" fill="hold">
                                          <p:stCondLst>
                                            <p:cond delay="0"/>
                                          </p:stCondLst>
                                        </p:cTn>
                                        <p:tgtEl>
                                          <p:spTgt spid="3">
                                            <p:txEl>
                                              <p:pRg st="24" end="24"/>
                                            </p:txEl>
                                          </p:spTgt>
                                        </p:tgtEl>
                                        <p:attrNameLst>
                                          <p:attrName>style.visibility</p:attrName>
                                        </p:attrNameLst>
                                      </p:cBhvr>
                                      <p:to>
                                        <p:strVal val="visible"/>
                                      </p:to>
                                    </p:set>
                                    <p:animEffect transition="in" filter="fade">
                                      <p:cBhvr>
                                        <p:cTn id="353" dur="200"/>
                                        <p:tgtEl>
                                          <p:spTgt spid="3">
                                            <p:txEl>
                                              <p:pRg st="24" end="24"/>
                                            </p:txEl>
                                          </p:spTgt>
                                        </p:tgtEl>
                                      </p:cBhvr>
                                    </p:animEffect>
                                  </p:childTnLst>
                                </p:cTn>
                              </p:par>
                            </p:childTnLst>
                          </p:cTn>
                        </p:par>
                        <p:par>
                          <p:cTn id="354" fill="hold">
                            <p:stCondLst>
                              <p:cond delay="4600"/>
                            </p:stCondLst>
                            <p:childTnLst>
                              <p:par>
                                <p:cTn id="355" presetID="10" presetClass="entr" presetSubtype="0" fill="hold" nodeType="afterEffect">
                                  <p:stCondLst>
                                    <p:cond delay="0"/>
                                  </p:stCondLst>
                                  <p:childTnLst>
                                    <p:set>
                                      <p:cBhvr>
                                        <p:cTn id="356" dur="1" fill="hold">
                                          <p:stCondLst>
                                            <p:cond delay="0"/>
                                          </p:stCondLst>
                                        </p:cTn>
                                        <p:tgtEl>
                                          <p:spTgt spid="3">
                                            <p:txEl>
                                              <p:pRg st="1" end="1"/>
                                            </p:txEl>
                                          </p:spTgt>
                                        </p:tgtEl>
                                        <p:attrNameLst>
                                          <p:attrName>style.visibility</p:attrName>
                                        </p:attrNameLst>
                                      </p:cBhvr>
                                      <p:to>
                                        <p:strVal val="visible"/>
                                      </p:to>
                                    </p:set>
                                    <p:animEffect transition="in" filter="fade">
                                      <p:cBhvr>
                                        <p:cTn id="357" dur="200"/>
                                        <p:tgtEl>
                                          <p:spTgt spid="3">
                                            <p:txEl>
                                              <p:pRg st="1" end="1"/>
                                            </p:txEl>
                                          </p:spTgt>
                                        </p:tgtEl>
                                      </p:cBhvr>
                                    </p:animEffect>
                                  </p:childTnLst>
                                </p:cTn>
                              </p:par>
                            </p:childTnLst>
                          </p:cTn>
                        </p:par>
                        <p:par>
                          <p:cTn id="358" fill="hold">
                            <p:stCondLst>
                              <p:cond delay="4800"/>
                            </p:stCondLst>
                            <p:childTnLst>
                              <p:par>
                                <p:cTn id="359" presetID="10" presetClass="entr" presetSubtype="0" fill="hold" nodeType="afterEffect">
                                  <p:stCondLst>
                                    <p:cond delay="0"/>
                                  </p:stCondLst>
                                  <p:childTnLst>
                                    <p:set>
                                      <p:cBhvr>
                                        <p:cTn id="360" dur="1" fill="hold">
                                          <p:stCondLst>
                                            <p:cond delay="0"/>
                                          </p:stCondLst>
                                        </p:cTn>
                                        <p:tgtEl>
                                          <p:spTgt spid="3">
                                            <p:txEl>
                                              <p:pRg st="25" end="25"/>
                                            </p:txEl>
                                          </p:spTgt>
                                        </p:tgtEl>
                                        <p:attrNameLst>
                                          <p:attrName>style.visibility</p:attrName>
                                        </p:attrNameLst>
                                      </p:cBhvr>
                                      <p:to>
                                        <p:strVal val="visible"/>
                                      </p:to>
                                    </p:set>
                                    <p:animEffect transition="in" filter="fade">
                                      <p:cBhvr>
                                        <p:cTn id="361" dur="200"/>
                                        <p:tgtEl>
                                          <p:spTgt spid="3">
                                            <p:txEl>
                                              <p:pRg st="25" end="25"/>
                                            </p:txEl>
                                          </p:spTgt>
                                        </p:tgtEl>
                                      </p:cBhvr>
                                    </p:animEffect>
                                  </p:childTnLst>
                                </p:cTn>
                              </p:par>
                            </p:childTnLst>
                          </p:cTn>
                        </p:par>
                        <p:par>
                          <p:cTn id="362" fill="hold">
                            <p:stCondLst>
                              <p:cond delay="5000"/>
                            </p:stCondLst>
                            <p:childTnLst>
                              <p:par>
                                <p:cTn id="363" presetID="10" presetClass="entr" presetSubtype="0" fill="hold" nodeType="afterEffect">
                                  <p:stCondLst>
                                    <p:cond delay="0"/>
                                  </p:stCondLst>
                                  <p:childTnLst>
                                    <p:set>
                                      <p:cBhvr>
                                        <p:cTn id="364" dur="1" fill="hold">
                                          <p:stCondLst>
                                            <p:cond delay="0"/>
                                          </p:stCondLst>
                                        </p:cTn>
                                        <p:tgtEl>
                                          <p:spTgt spid="3">
                                            <p:txEl>
                                              <p:pRg st="26" end="26"/>
                                            </p:txEl>
                                          </p:spTgt>
                                        </p:tgtEl>
                                        <p:attrNameLst>
                                          <p:attrName>style.visibility</p:attrName>
                                        </p:attrNameLst>
                                      </p:cBhvr>
                                      <p:to>
                                        <p:strVal val="visible"/>
                                      </p:to>
                                    </p:set>
                                    <p:animEffect transition="in" filter="fade">
                                      <p:cBhvr>
                                        <p:cTn id="365" dur="200"/>
                                        <p:tgtEl>
                                          <p:spTgt spid="3">
                                            <p:txEl>
                                              <p:pRg st="26" end="26"/>
                                            </p:txEl>
                                          </p:spTgt>
                                        </p:tgtEl>
                                      </p:cBhvr>
                                    </p:animEffect>
                                  </p:childTnLst>
                                </p:cTn>
                              </p:par>
                            </p:childTnLst>
                          </p:cTn>
                        </p:par>
                        <p:par>
                          <p:cTn id="366" fill="hold">
                            <p:stCondLst>
                              <p:cond delay="5200"/>
                            </p:stCondLst>
                            <p:childTnLst>
                              <p:par>
                                <p:cTn id="367" presetID="10" presetClass="entr" presetSubtype="0" fill="hold" nodeType="afterEffect">
                                  <p:stCondLst>
                                    <p:cond delay="0"/>
                                  </p:stCondLst>
                                  <p:childTnLst>
                                    <p:set>
                                      <p:cBhvr>
                                        <p:cTn id="368" dur="1" fill="hold">
                                          <p:stCondLst>
                                            <p:cond delay="0"/>
                                          </p:stCondLst>
                                        </p:cTn>
                                        <p:tgtEl>
                                          <p:spTgt spid="3">
                                            <p:txEl>
                                              <p:pRg st="27" end="27"/>
                                            </p:txEl>
                                          </p:spTgt>
                                        </p:tgtEl>
                                        <p:attrNameLst>
                                          <p:attrName>style.visibility</p:attrName>
                                        </p:attrNameLst>
                                      </p:cBhvr>
                                      <p:to>
                                        <p:strVal val="visible"/>
                                      </p:to>
                                    </p:set>
                                    <p:animEffect transition="in" filter="fade">
                                      <p:cBhvr>
                                        <p:cTn id="369" dur="200"/>
                                        <p:tgtEl>
                                          <p:spTgt spid="3">
                                            <p:txEl>
                                              <p:pRg st="27" end="27"/>
                                            </p:txEl>
                                          </p:spTgt>
                                        </p:tgtEl>
                                      </p:cBhvr>
                                    </p:animEffect>
                                  </p:childTnLst>
                                </p:cTn>
                              </p:par>
                            </p:childTnLst>
                          </p:cTn>
                        </p:par>
                        <p:par>
                          <p:cTn id="370" fill="hold">
                            <p:stCondLst>
                              <p:cond delay="5400"/>
                            </p:stCondLst>
                            <p:childTnLst>
                              <p:par>
                                <p:cTn id="371" presetID="10" presetClass="entr" presetSubtype="0" fill="hold" nodeType="afterEffect">
                                  <p:stCondLst>
                                    <p:cond delay="0"/>
                                  </p:stCondLst>
                                  <p:childTnLst>
                                    <p:set>
                                      <p:cBhvr>
                                        <p:cTn id="372" dur="1" fill="hold">
                                          <p:stCondLst>
                                            <p:cond delay="0"/>
                                          </p:stCondLst>
                                        </p:cTn>
                                        <p:tgtEl>
                                          <p:spTgt spid="3">
                                            <p:txEl>
                                              <p:pRg st="30" end="30"/>
                                            </p:txEl>
                                          </p:spTgt>
                                        </p:tgtEl>
                                        <p:attrNameLst>
                                          <p:attrName>style.visibility</p:attrName>
                                        </p:attrNameLst>
                                      </p:cBhvr>
                                      <p:to>
                                        <p:strVal val="visible"/>
                                      </p:to>
                                    </p:set>
                                    <p:animEffect transition="in" filter="fade">
                                      <p:cBhvr>
                                        <p:cTn id="373" dur="200"/>
                                        <p:tgtEl>
                                          <p:spTgt spid="3">
                                            <p:txEl>
                                              <p:pRg st="30" end="30"/>
                                            </p:txEl>
                                          </p:spTgt>
                                        </p:tgtEl>
                                      </p:cBhvr>
                                    </p:animEffect>
                                  </p:childTnLst>
                                </p:cTn>
                              </p:par>
                            </p:childTnLst>
                          </p:cTn>
                        </p:par>
                        <p:par>
                          <p:cTn id="374" fill="hold">
                            <p:stCondLst>
                              <p:cond delay="5600"/>
                            </p:stCondLst>
                            <p:childTnLst>
                              <p:par>
                                <p:cTn id="375" presetID="10" presetClass="entr" presetSubtype="0" fill="hold" nodeType="afterEffect">
                                  <p:stCondLst>
                                    <p:cond delay="0"/>
                                  </p:stCondLst>
                                  <p:childTnLst>
                                    <p:set>
                                      <p:cBhvr>
                                        <p:cTn id="376" dur="1" fill="hold">
                                          <p:stCondLst>
                                            <p:cond delay="0"/>
                                          </p:stCondLst>
                                        </p:cTn>
                                        <p:tgtEl>
                                          <p:spTgt spid="3">
                                            <p:txEl>
                                              <p:pRg st="33" end="33"/>
                                            </p:txEl>
                                          </p:spTgt>
                                        </p:tgtEl>
                                        <p:attrNameLst>
                                          <p:attrName>style.visibility</p:attrName>
                                        </p:attrNameLst>
                                      </p:cBhvr>
                                      <p:to>
                                        <p:strVal val="visible"/>
                                      </p:to>
                                    </p:set>
                                    <p:animEffect transition="in" filter="fade">
                                      <p:cBhvr>
                                        <p:cTn id="377" dur="200"/>
                                        <p:tgtEl>
                                          <p:spTgt spid="3">
                                            <p:txEl>
                                              <p:pRg st="33" end="33"/>
                                            </p:txEl>
                                          </p:spTgt>
                                        </p:tgtEl>
                                      </p:cBhvr>
                                    </p:animEffect>
                                  </p:childTnLst>
                                </p:cTn>
                              </p:par>
                            </p:childTnLst>
                          </p:cTn>
                        </p:par>
                        <p:par>
                          <p:cTn id="378" fill="hold">
                            <p:stCondLst>
                              <p:cond delay="5800"/>
                            </p:stCondLst>
                            <p:childTnLst>
                              <p:par>
                                <p:cTn id="379" presetID="10" presetClass="entr" presetSubtype="0" fill="hold" nodeType="afterEffect">
                                  <p:stCondLst>
                                    <p:cond delay="0"/>
                                  </p:stCondLst>
                                  <p:childTnLst>
                                    <p:set>
                                      <p:cBhvr>
                                        <p:cTn id="380" dur="1" fill="hold">
                                          <p:stCondLst>
                                            <p:cond delay="0"/>
                                          </p:stCondLst>
                                        </p:cTn>
                                        <p:tgtEl>
                                          <p:spTgt spid="3">
                                            <p:txEl>
                                              <p:pRg st="34" end="34"/>
                                            </p:txEl>
                                          </p:spTgt>
                                        </p:tgtEl>
                                        <p:attrNameLst>
                                          <p:attrName>style.visibility</p:attrName>
                                        </p:attrNameLst>
                                      </p:cBhvr>
                                      <p:to>
                                        <p:strVal val="visible"/>
                                      </p:to>
                                    </p:set>
                                    <p:animEffect transition="in" filter="fade">
                                      <p:cBhvr>
                                        <p:cTn id="381" dur="200"/>
                                        <p:tgtEl>
                                          <p:spTgt spid="3">
                                            <p:txEl>
                                              <p:pRg st="34" end="34"/>
                                            </p:txEl>
                                          </p:spTgt>
                                        </p:tgtEl>
                                      </p:cBhvr>
                                    </p:animEffect>
                                  </p:childTnLst>
                                </p:cTn>
                              </p:par>
                            </p:childTnLst>
                          </p:cTn>
                        </p:par>
                        <p:par>
                          <p:cTn id="382" fill="hold">
                            <p:stCondLst>
                              <p:cond delay="6000"/>
                            </p:stCondLst>
                            <p:childTnLst>
                              <p:par>
                                <p:cTn id="383" presetID="10" presetClass="entr" presetSubtype="0" fill="hold" nodeType="afterEffect">
                                  <p:stCondLst>
                                    <p:cond delay="0"/>
                                  </p:stCondLst>
                                  <p:childTnLst>
                                    <p:set>
                                      <p:cBhvr>
                                        <p:cTn id="384" dur="1" fill="hold">
                                          <p:stCondLst>
                                            <p:cond delay="0"/>
                                          </p:stCondLst>
                                        </p:cTn>
                                        <p:tgtEl>
                                          <p:spTgt spid="3">
                                            <p:txEl>
                                              <p:pRg st="35" end="35"/>
                                            </p:txEl>
                                          </p:spTgt>
                                        </p:tgtEl>
                                        <p:attrNameLst>
                                          <p:attrName>style.visibility</p:attrName>
                                        </p:attrNameLst>
                                      </p:cBhvr>
                                      <p:to>
                                        <p:strVal val="visible"/>
                                      </p:to>
                                    </p:set>
                                    <p:animEffect transition="in" filter="fade">
                                      <p:cBhvr>
                                        <p:cTn id="385" dur="200"/>
                                        <p:tgtEl>
                                          <p:spTgt spid="3">
                                            <p:txEl>
                                              <p:pRg st="35" end="35"/>
                                            </p:txEl>
                                          </p:spTgt>
                                        </p:tgtEl>
                                      </p:cBhvr>
                                    </p:animEffect>
                                  </p:childTnLst>
                                </p:cTn>
                              </p:par>
                            </p:childTnLst>
                          </p:cTn>
                        </p:par>
                        <p:par>
                          <p:cTn id="386" fill="hold">
                            <p:stCondLst>
                              <p:cond delay="6200"/>
                            </p:stCondLst>
                            <p:childTnLst>
                              <p:par>
                                <p:cTn id="387" presetID="10" presetClass="entr" presetSubtype="0" fill="hold" nodeType="afterEffect">
                                  <p:stCondLst>
                                    <p:cond delay="0"/>
                                  </p:stCondLst>
                                  <p:childTnLst>
                                    <p:set>
                                      <p:cBhvr>
                                        <p:cTn id="388" dur="1" fill="hold">
                                          <p:stCondLst>
                                            <p:cond delay="0"/>
                                          </p:stCondLst>
                                        </p:cTn>
                                        <p:tgtEl>
                                          <p:spTgt spid="3">
                                            <p:txEl>
                                              <p:pRg st="36" end="36"/>
                                            </p:txEl>
                                          </p:spTgt>
                                        </p:tgtEl>
                                        <p:attrNameLst>
                                          <p:attrName>style.visibility</p:attrName>
                                        </p:attrNameLst>
                                      </p:cBhvr>
                                      <p:to>
                                        <p:strVal val="visible"/>
                                      </p:to>
                                    </p:set>
                                    <p:animEffect transition="in" filter="fade">
                                      <p:cBhvr>
                                        <p:cTn id="389" dur="200"/>
                                        <p:tgtEl>
                                          <p:spTgt spid="3">
                                            <p:txEl>
                                              <p:pRg st="36" end="36"/>
                                            </p:txEl>
                                          </p:spTgt>
                                        </p:tgtEl>
                                      </p:cBhvr>
                                    </p:animEffect>
                                  </p:childTnLst>
                                </p:cTn>
                              </p:par>
                            </p:childTnLst>
                          </p:cTn>
                        </p:par>
                        <p:par>
                          <p:cTn id="390" fill="hold">
                            <p:stCondLst>
                              <p:cond delay="6400"/>
                            </p:stCondLst>
                            <p:childTnLst>
                              <p:par>
                                <p:cTn id="391" presetID="10" presetClass="entr" presetSubtype="0" fill="hold" nodeType="afterEffect">
                                  <p:stCondLst>
                                    <p:cond delay="0"/>
                                  </p:stCondLst>
                                  <p:childTnLst>
                                    <p:set>
                                      <p:cBhvr>
                                        <p:cTn id="392" dur="1" fill="hold">
                                          <p:stCondLst>
                                            <p:cond delay="0"/>
                                          </p:stCondLst>
                                        </p:cTn>
                                        <p:tgtEl>
                                          <p:spTgt spid="3">
                                            <p:txEl>
                                              <p:pRg st="37" end="37"/>
                                            </p:txEl>
                                          </p:spTgt>
                                        </p:tgtEl>
                                        <p:attrNameLst>
                                          <p:attrName>style.visibility</p:attrName>
                                        </p:attrNameLst>
                                      </p:cBhvr>
                                      <p:to>
                                        <p:strVal val="visible"/>
                                      </p:to>
                                    </p:set>
                                    <p:animEffect transition="in" filter="fade">
                                      <p:cBhvr>
                                        <p:cTn id="393" dur="200"/>
                                        <p:tgtEl>
                                          <p:spTgt spid="3">
                                            <p:txEl>
                                              <p:pRg st="37"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291109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32527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2839239"/>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lvl="0" indent="0" fontAlgn="auto">
              <a:spcBef>
                <a:spcPts val="0"/>
              </a:spcBef>
              <a:spcAft>
                <a:spcPts val="0"/>
              </a:spcAft>
              <a:buNone/>
            </a:pPr>
            <a:r>
              <a:rPr lang="en-US" sz="1050" dirty="0">
                <a:solidFill>
                  <a:prstClr val="white"/>
                </a:solidFill>
                <a:latin typeface="Lucida Console" panose="020B0609040504020204" pitchFamily="49" charset="0"/>
              </a:rPr>
              <a:t>Pulling </a:t>
            </a:r>
            <a:r>
              <a:rPr lang="en-US" sz="1050" dirty="0" err="1">
                <a:solidFill>
                  <a:prstClr val="white"/>
                </a:solidFill>
                <a:latin typeface="Lucida Console" panose="020B0609040504020204" pitchFamily="49" charset="0"/>
              </a:rPr>
              <a:t>db</a:t>
            </a:r>
            <a:r>
              <a:rPr lang="en-US" sz="1050" dirty="0">
                <a:solidFill>
                  <a:prstClr val="white"/>
                </a:solidFill>
                <a:latin typeface="Lucida Console" panose="020B0609040504020204" pitchFamily="49" charset="0"/>
              </a:rPr>
              <a:t>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mysql:latest</a:t>
            </a:r>
            <a:r>
              <a:rPr lang="en-US" sz="1050" dirty="0">
                <a:solidFill>
                  <a:prstClr val="white"/>
                </a:solidFill>
                <a:latin typeface="Lucida Console" panose="020B0609040504020204" pitchFamily="49" charset="0"/>
              </a:rPr>
              <a:t>)...</a:t>
            </a:r>
          </a:p>
          <a:p>
            <a:pPr marL="0" lvl="0" indent="0" fontAlgn="auto">
              <a:spcBef>
                <a:spcPts val="0"/>
              </a:spcBef>
              <a:spcAft>
                <a:spcPts val="0"/>
              </a:spcAft>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mysql</a:t>
            </a:r>
            <a:endParaRPr lang="en-US" sz="1050" dirty="0">
              <a:solidFill>
                <a:prstClr val="white"/>
              </a:solidFill>
              <a:latin typeface="Lucida Console" panose="020B0609040504020204" pitchFamily="49" charset="0"/>
            </a:endParaRPr>
          </a:p>
          <a:p>
            <a:pPr marL="0" lvl="0" indent="0" fontAlgn="auto">
              <a:spcBef>
                <a:spcPts val="0"/>
              </a:spcBef>
              <a:spcAft>
                <a:spcPts val="0"/>
              </a:spcAft>
              <a:buNone/>
            </a:pPr>
            <a:r>
              <a:rPr lang="en-US" sz="1050" dirty="0">
                <a:solidFill>
                  <a:prstClr val="white"/>
                </a:solidFill>
                <a:latin typeface="Lucida Console" panose="020B0609040504020204" pitchFamily="49" charset="0"/>
              </a:rPr>
              <a:t>...</a:t>
            </a:r>
          </a:p>
          <a:p>
            <a:pPr marL="0" lvl="0" indent="0" fontAlgn="auto">
              <a:spcBef>
                <a:spcPts val="0"/>
              </a:spcBef>
              <a:spcAft>
                <a:spcPts val="0"/>
              </a:spcAft>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mysql:latest</a:t>
            </a:r>
            <a:endParaRPr lang="en-US" sz="1050" dirty="0">
              <a:solidFill>
                <a:prstClr val="white"/>
              </a:solidFill>
              <a:latin typeface="Lucida Console" panose="020B0609040504020204" pitchFamily="49" charset="0"/>
            </a:endParaRPr>
          </a:p>
          <a:p>
            <a:pPr marL="0" lvl="0" indent="0" fontAlgn="auto">
              <a:spcBef>
                <a:spcPts val="0"/>
              </a:spcBef>
              <a:spcAft>
                <a:spcPts val="0"/>
              </a:spcAft>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lvl="0" indent="0" fontAlgn="auto">
              <a:spcBef>
                <a:spcPts val="0"/>
              </a:spcBef>
              <a:spcAft>
                <a:spcPts val="0"/>
              </a:spcAft>
              <a:buNone/>
            </a:pPr>
            <a:r>
              <a:rPr lang="en-US" sz="1050" dirty="0">
                <a:solidFill>
                  <a:prstClr val="white"/>
                </a:solidFill>
                <a:latin typeface="Lucida Console" panose="020B0609040504020204" pitchFamily="49" charset="0"/>
              </a:rPr>
              <a:t>Building web</a:t>
            </a:r>
          </a:p>
          <a:p>
            <a:pPr marL="0" lvl="0" indent="0" fontAlgn="auto">
              <a:spcBef>
                <a:spcPts val="0"/>
              </a:spcBef>
              <a:spcAft>
                <a:spcPts val="0"/>
              </a:spcAft>
              <a:buNone/>
            </a:pPr>
            <a:r>
              <a:rPr lang="en-US" sz="1050" dirty="0">
                <a:solidFill>
                  <a:prstClr val="white"/>
                </a:solidFill>
                <a:latin typeface="Lucida Console" panose="020B0609040504020204" pitchFamily="49" charset="0"/>
              </a:rPr>
              <a:t>Step 1 : FROM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/php5</a:t>
            </a:r>
          </a:p>
          <a:p>
            <a:pPr marL="0" lvl="0" indent="0" fontAlgn="auto">
              <a:spcBef>
                <a:spcPts val="0"/>
              </a:spcBef>
              <a:spcAft>
                <a:spcPts val="0"/>
              </a:spcAft>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/php5</a:t>
            </a:r>
          </a:p>
          <a:p>
            <a:pPr marL="0" lvl="0" indent="0" fontAlgn="auto">
              <a:spcBef>
                <a:spcPts val="0"/>
              </a:spcBef>
              <a:spcAft>
                <a:spcPts val="0"/>
              </a:spcAft>
              <a:buNone/>
            </a:pPr>
            <a:r>
              <a:rPr lang="en-US" sz="1050" dirty="0">
                <a:solidFill>
                  <a:prstClr val="white"/>
                </a:solidFill>
                <a:latin typeface="Lucida Console" panose="020B0609040504020204" pitchFamily="49" charset="0"/>
              </a:rPr>
              <a:t>...</a:t>
            </a:r>
          </a:p>
          <a:p>
            <a:pPr marL="0" lvl="0" indent="0" fontAlgn="auto">
              <a:spcBef>
                <a:spcPts val="0"/>
              </a:spcBef>
              <a:spcAft>
                <a:spcPts val="0"/>
              </a:spcAft>
              <a:buNone/>
            </a:pPr>
            <a:r>
              <a:rPr lang="en-US" sz="1050" dirty="0">
                <a:solidFill>
                  <a:prstClr val="white"/>
                </a:solidFill>
                <a:latin typeface="Lucida Console" panose="020B0609040504020204" pitchFamily="49" charset="0"/>
              </a:rPr>
              <a:t>Digest: sha256:166c2488a7cd60dc02f0cfcb0b606db38ff251f36cb5b10e8b837d9619c41036</a:t>
            </a:r>
          </a:p>
          <a:p>
            <a:pPr marL="0" lvl="0" indent="0" fontAlgn="auto">
              <a:spcBef>
                <a:spcPts val="0"/>
              </a:spcBef>
              <a:spcAft>
                <a:spcPts val="0"/>
              </a:spcAft>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orchardup</a:t>
            </a:r>
            <a:r>
              <a:rPr lang="en-US" sz="1050" dirty="0">
                <a:solidFill>
                  <a:prstClr val="white"/>
                </a:solidFill>
                <a:latin typeface="Lucida Console" panose="020B0609040504020204" pitchFamily="49" charset="0"/>
              </a:rPr>
              <a:t>/php5:latest</a:t>
            </a:r>
          </a:p>
          <a:p>
            <a:pPr marL="0" lvl="0" indent="0" fontAlgn="auto">
              <a:spcBef>
                <a:spcPts val="0"/>
              </a:spcBef>
              <a:spcAft>
                <a:spcPts val="0"/>
              </a:spcAft>
              <a:buNone/>
            </a:pPr>
            <a:r>
              <a:rPr lang="en-US" sz="1050" dirty="0">
                <a:solidFill>
                  <a:prstClr val="white"/>
                </a:solidFill>
                <a:latin typeface="Lucida Console" panose="020B0609040504020204" pitchFamily="49" charset="0"/>
              </a:rPr>
              <a:t> ---&gt; d8e939bb8720</a:t>
            </a:r>
          </a:p>
          <a:p>
            <a:pPr marL="0" lvl="0" indent="0" fontAlgn="auto">
              <a:spcBef>
                <a:spcPts val="0"/>
              </a:spcBef>
              <a:spcAft>
                <a:spcPts val="0"/>
              </a:spcAft>
              <a:buNone/>
            </a:pPr>
            <a:r>
              <a:rPr lang="en-US" sz="1050" dirty="0">
                <a:solidFill>
                  <a:prstClr val="white"/>
                </a:solidFill>
                <a:latin typeface="Lucida Console" panose="020B0609040504020204" pitchFamily="49" charset="0"/>
              </a:rPr>
              <a:t>Step 2 : ADD . /code</a:t>
            </a:r>
          </a:p>
          <a:p>
            <a:pPr marL="0" lvl="0" indent="0" fontAlgn="auto">
              <a:spcBef>
                <a:spcPts val="0"/>
              </a:spcBef>
              <a:spcAft>
                <a:spcPts val="0"/>
              </a:spcAft>
              <a:buNone/>
            </a:pPr>
            <a:r>
              <a:rPr lang="en-US" sz="1050" dirty="0">
                <a:solidFill>
                  <a:prstClr val="white"/>
                </a:solidFill>
                <a:latin typeface="Lucida Console" panose="020B0609040504020204" pitchFamily="49" charset="0"/>
              </a:rPr>
              <a:t> ---&gt; 74ef767963f1</a:t>
            </a:r>
          </a:p>
          <a:p>
            <a:pPr marL="0" lvl="0" indent="0" fontAlgn="auto">
              <a:spcBef>
                <a:spcPts val="0"/>
              </a:spcBef>
              <a:spcAft>
                <a:spcPts val="0"/>
              </a:spcAft>
              <a:buNone/>
            </a:pPr>
            <a:r>
              <a:rPr lang="en-US" sz="1050" dirty="0">
                <a:solidFill>
                  <a:prstClr val="white"/>
                </a:solidFill>
                <a:latin typeface="Lucida Console" panose="020B0609040504020204" pitchFamily="49" charset="0"/>
              </a:rPr>
              <a:t>Successfully built 74ef767963f1</a:t>
            </a:r>
          </a:p>
          <a:p>
            <a:pPr marL="0" lvl="0" indent="0" fontAlgn="auto">
              <a:spcBef>
                <a:spcPts val="0"/>
              </a:spcBef>
              <a:spcAft>
                <a:spcPts val="0"/>
              </a:spcAft>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20060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9948" y="4506"/>
            <a:ext cx="953404" cy="11674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t>Docker Compose</a:t>
            </a:r>
          </a:p>
        </p:txBody>
      </p:sp>
      <p:grpSp>
        <p:nvGrpSpPr>
          <p:cNvPr id="424" name="Group 423"/>
          <p:cNvGrpSpPr/>
          <p:nvPr/>
        </p:nvGrpSpPr>
        <p:grpSpPr>
          <a:xfrm>
            <a:off x="7339543" y="1144647"/>
            <a:ext cx="1700809" cy="1752781"/>
            <a:chOff x="304800" y="329375"/>
            <a:chExt cx="1701050" cy="1753030"/>
          </a:xfrm>
        </p:grpSpPr>
        <p:sp>
          <p:nvSpPr>
            <p:cNvPr id="425" name="Rectangle 424"/>
            <p:cNvSpPr/>
            <p:nvPr/>
          </p:nvSpPr>
          <p:spPr>
            <a:xfrm>
              <a:off x="304800" y="634605"/>
              <a:ext cx="1640063"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26" name="Flowchart: Alternate Process 425"/>
            <p:cNvSpPr/>
            <p:nvPr/>
          </p:nvSpPr>
          <p:spPr>
            <a:xfrm>
              <a:off x="304800" y="520305"/>
              <a:ext cx="118680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Private Registry</a:t>
              </a:r>
            </a:p>
          </p:txBody>
        </p:sp>
        <p:pic>
          <p:nvPicPr>
            <p:cNvPr id="427"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428" name="Group 427"/>
          <p:cNvGrpSpPr/>
          <p:nvPr/>
        </p:nvGrpSpPr>
        <p:grpSpPr>
          <a:xfrm>
            <a:off x="7409462" y="2053069"/>
            <a:ext cx="514886" cy="448777"/>
            <a:chOff x="10224003" y="2734260"/>
            <a:chExt cx="700281" cy="610368"/>
          </a:xfrm>
        </p:grpSpPr>
        <p:sp>
          <p:nvSpPr>
            <p:cNvPr id="429" name="Rectangle 428"/>
            <p:cNvSpPr/>
            <p:nvPr/>
          </p:nvSpPr>
          <p:spPr>
            <a:xfrm>
              <a:off x="10275344" y="2753179"/>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0" name="Rectangle 429"/>
            <p:cNvSpPr/>
            <p:nvPr/>
          </p:nvSpPr>
          <p:spPr>
            <a:xfrm>
              <a:off x="10224003" y="2734260"/>
              <a:ext cx="700281" cy="61036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772" b="0" i="0" u="none" strike="noStrike" kern="0" cap="none" spc="0" normalizeH="0" baseline="0" noProof="0" dirty="0">
                  <a:ln>
                    <a:noFill/>
                  </a:ln>
                  <a:solidFill>
                    <a:sysClr val="windowText" lastClr="000000"/>
                  </a:solidFill>
                  <a:effectLst/>
                  <a:uLnTx/>
                  <a:uFillTx/>
                </a:rPr>
                <a:t>Multi</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Service</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API</a:t>
              </a:r>
            </a:p>
          </p:txBody>
        </p:sp>
      </p:grpSp>
      <p:grpSp>
        <p:nvGrpSpPr>
          <p:cNvPr id="431" name="Group 430"/>
          <p:cNvGrpSpPr/>
          <p:nvPr/>
        </p:nvGrpSpPr>
        <p:grpSpPr>
          <a:xfrm>
            <a:off x="7383307" y="1607997"/>
            <a:ext cx="559770" cy="417925"/>
            <a:chOff x="10178884" y="2133997"/>
            <a:chExt cx="761326" cy="568407"/>
          </a:xfrm>
        </p:grpSpPr>
        <p:sp>
          <p:nvSpPr>
            <p:cNvPr id="432" name="Rectangle 431"/>
            <p:cNvSpPr/>
            <p:nvPr/>
          </p:nvSpPr>
          <p:spPr>
            <a:xfrm>
              <a:off x="10283859" y="2133997"/>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3" name="Rectangle 432"/>
            <p:cNvSpPr/>
            <p:nvPr/>
          </p:nvSpPr>
          <p:spPr>
            <a:xfrm>
              <a:off x="10178884" y="2187367"/>
              <a:ext cx="761326" cy="49481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ysClr val="windowText" lastClr="000000"/>
                  </a:solidFill>
                  <a:effectLst/>
                  <a:uLnTx/>
                  <a:uFillTx/>
                </a:rPr>
                <a:t>Multi</a:t>
              </a:r>
              <a:br>
                <a:rPr kumimoji="0" lang="en-US" sz="882" b="0" i="0" u="none" strike="noStrike" kern="0" cap="none" spc="0" normalizeH="0" baseline="0" noProof="0" dirty="0">
                  <a:ln>
                    <a:noFill/>
                  </a:ln>
                  <a:solidFill>
                    <a:sysClr val="windowText" lastClr="000000"/>
                  </a:solidFill>
                  <a:effectLst/>
                  <a:uLnTx/>
                  <a:uFillTx/>
                </a:rPr>
              </a:br>
              <a:r>
                <a:rPr kumimoji="0" lang="en-US" sz="882" b="0" i="0" u="none" strike="noStrike" kern="0" cap="none" spc="0" normalizeH="0" baseline="0" noProof="0" dirty="0">
                  <a:ln>
                    <a:noFill/>
                  </a:ln>
                  <a:solidFill>
                    <a:sysClr val="windowText" lastClr="000000"/>
                  </a:solidFill>
                  <a:effectLst/>
                  <a:uLnTx/>
                  <a:uFillTx/>
                </a:rPr>
                <a:t>Service</a:t>
              </a:r>
            </a:p>
          </p:txBody>
        </p:sp>
      </p:grpSp>
      <p:grpSp>
        <p:nvGrpSpPr>
          <p:cNvPr id="434" name="Group 433"/>
          <p:cNvGrpSpPr/>
          <p:nvPr/>
        </p:nvGrpSpPr>
        <p:grpSpPr>
          <a:xfrm>
            <a:off x="4649846" y="1335409"/>
            <a:ext cx="2642496" cy="2314219"/>
            <a:chOff x="4156030" y="3448050"/>
            <a:chExt cx="2566671" cy="2250456"/>
          </a:xfrm>
        </p:grpSpPr>
        <p:sp>
          <p:nvSpPr>
            <p:cNvPr id="435" name="Rectangle 434"/>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36" name="Flowchart: Alternate Process 43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437" name="Group 436"/>
          <p:cNvGrpSpPr/>
          <p:nvPr/>
        </p:nvGrpSpPr>
        <p:grpSpPr>
          <a:xfrm>
            <a:off x="6052165" y="1820684"/>
            <a:ext cx="1135475" cy="1696088"/>
            <a:chOff x="7441367" y="1793260"/>
            <a:chExt cx="1135636" cy="1696328"/>
          </a:xfrm>
        </p:grpSpPr>
        <p:sp>
          <p:nvSpPr>
            <p:cNvPr id="438" name="Rectangle 437"/>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9" name="Flowchart: Alternate Process 438"/>
            <p:cNvSpPr/>
            <p:nvPr/>
          </p:nvSpPr>
          <p:spPr>
            <a:xfrm>
              <a:off x="7441367" y="1793260"/>
              <a:ext cx="667160"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Images</a:t>
              </a:r>
            </a:p>
          </p:txBody>
        </p:sp>
      </p:grpSp>
      <p:grpSp>
        <p:nvGrpSpPr>
          <p:cNvPr id="440" name="Group 439"/>
          <p:cNvGrpSpPr/>
          <p:nvPr/>
        </p:nvGrpSpPr>
        <p:grpSpPr>
          <a:xfrm>
            <a:off x="4783269" y="1820684"/>
            <a:ext cx="1135475" cy="1696088"/>
            <a:chOff x="6172291" y="1793260"/>
            <a:chExt cx="1135636" cy="1696328"/>
          </a:xfrm>
        </p:grpSpPr>
        <p:sp>
          <p:nvSpPr>
            <p:cNvPr id="441" name="Rectangle 440"/>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Flowchart: Alternate Process 441"/>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grpSp>
        <p:nvGrpSpPr>
          <p:cNvPr id="443" name="Group 442"/>
          <p:cNvGrpSpPr/>
          <p:nvPr/>
        </p:nvGrpSpPr>
        <p:grpSpPr>
          <a:xfrm>
            <a:off x="174250" y="1144505"/>
            <a:ext cx="1784902" cy="1752781"/>
            <a:chOff x="277006" y="1101977"/>
            <a:chExt cx="1785155" cy="1753030"/>
          </a:xfrm>
        </p:grpSpPr>
        <p:sp>
          <p:nvSpPr>
            <p:cNvPr id="444" name="Rectangle 443"/>
            <p:cNvSpPr/>
            <p:nvPr/>
          </p:nvSpPr>
          <p:spPr>
            <a:xfrm>
              <a:off x="277006" y="1407207"/>
              <a:ext cx="1780866" cy="14478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45" name="Flowchart: Alternate Process 444"/>
            <p:cNvSpPr/>
            <p:nvPr/>
          </p:nvSpPr>
          <p:spPr>
            <a:xfrm>
              <a:off x="277006" y="1292907"/>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Registry</a:t>
              </a:r>
            </a:p>
          </p:txBody>
        </p:sp>
        <p:pic>
          <p:nvPicPr>
            <p:cNvPr id="446"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447"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66" y="1928372"/>
            <a:ext cx="409709" cy="40971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55" y="2353622"/>
            <a:ext cx="409709" cy="40971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55" y="1928372"/>
            <a:ext cx="409709" cy="409710"/>
          </a:xfrm>
          <a:prstGeom prst="rect">
            <a:avLst/>
          </a:prstGeom>
          <a:noFill/>
          <a:extLst>
            <a:ext uri="{909E8E84-426E-40DD-AFC4-6F175D3DCCD1}">
              <a14:hiddenFill xmlns:a14="http://schemas.microsoft.com/office/drawing/2010/main">
                <a:solidFill>
                  <a:srgbClr val="FFFFFF"/>
                </a:solidFill>
              </a14:hiddenFill>
            </a:ext>
          </a:extLst>
        </p:spPr>
      </p:pic>
      <p:grpSp>
        <p:nvGrpSpPr>
          <p:cNvPr id="450" name="Group 449"/>
          <p:cNvGrpSpPr/>
          <p:nvPr/>
        </p:nvGrpSpPr>
        <p:grpSpPr>
          <a:xfrm>
            <a:off x="202040" y="3974172"/>
            <a:ext cx="1711127" cy="1136597"/>
            <a:chOff x="4156031" y="3448050"/>
            <a:chExt cx="1711369" cy="952500"/>
          </a:xfrm>
        </p:grpSpPr>
        <p:sp>
          <p:nvSpPr>
            <p:cNvPr id="451" name="Rectangle 450"/>
            <p:cNvSpPr/>
            <p:nvPr/>
          </p:nvSpPr>
          <p:spPr>
            <a:xfrm>
              <a:off x="4156031" y="3562350"/>
              <a:ext cx="1711369" cy="838200"/>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52" name="Flowchart: Alternate Process 451"/>
            <p:cNvSpPr/>
            <p:nvPr/>
          </p:nvSpPr>
          <p:spPr>
            <a:xfrm>
              <a:off x="4156031" y="3448050"/>
              <a:ext cx="804347"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Client</a:t>
              </a:r>
            </a:p>
          </p:txBody>
        </p:sp>
      </p:grpSp>
      <p:sp>
        <p:nvSpPr>
          <p:cNvPr id="453" name="Flowchart: Alternate Process 452"/>
          <p:cNvSpPr/>
          <p:nvPr/>
        </p:nvSpPr>
        <p:spPr>
          <a:xfrm>
            <a:off x="387144" y="4275557"/>
            <a:ext cx="1414870" cy="228568"/>
          </a:xfrm>
          <a:prstGeom prst="flowChartAlternateProcess">
            <a:avLst/>
          </a:prstGeom>
          <a:solidFill>
            <a:sysClr val="window" lastClr="FFFFFF"/>
          </a:solidFill>
          <a:ln w="25400" cap="flat" cmpd="sng" algn="ctr">
            <a:solidFill>
              <a:srgbClr val="D4DCE1"/>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Docker-compose</a:t>
            </a:r>
          </a:p>
        </p:txBody>
      </p:sp>
      <p:sp>
        <p:nvSpPr>
          <p:cNvPr id="454" name="Rectangle 453"/>
          <p:cNvSpPr/>
          <p:nvPr/>
        </p:nvSpPr>
        <p:spPr>
          <a:xfrm>
            <a:off x="4778099" y="1607997"/>
            <a:ext cx="2409541" cy="164638"/>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455"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6590" y="1224104"/>
            <a:ext cx="651397" cy="370402"/>
          </a:xfrm>
          <a:prstGeom prst="rect">
            <a:avLst/>
          </a:prstGeom>
          <a:noFill/>
          <a:extLst>
            <a:ext uri="{909E8E84-426E-40DD-AFC4-6F175D3DCCD1}">
              <a14:hiddenFill xmlns:a14="http://schemas.microsoft.com/office/drawing/2010/main">
                <a:solidFill>
                  <a:srgbClr val="FFFFFF"/>
                </a:solidFill>
              </a14:hiddenFill>
            </a:ext>
          </a:extLst>
        </p:spPr>
      </p:pic>
      <p:grpSp>
        <p:nvGrpSpPr>
          <p:cNvPr id="456" name="Group 455"/>
          <p:cNvGrpSpPr/>
          <p:nvPr/>
        </p:nvGrpSpPr>
        <p:grpSpPr>
          <a:xfrm>
            <a:off x="2056813" y="1214259"/>
            <a:ext cx="2551228" cy="2435369"/>
            <a:chOff x="3212279" y="2183300"/>
            <a:chExt cx="2551590" cy="2435715"/>
          </a:xfrm>
        </p:grpSpPr>
        <p:sp>
          <p:nvSpPr>
            <p:cNvPr id="457" name="Snip Single Corner Rectangle 59"/>
            <p:cNvSpPr/>
            <p:nvPr/>
          </p:nvSpPr>
          <p:spPr>
            <a:xfrm>
              <a:off x="3212279" y="2295113"/>
              <a:ext cx="2551590" cy="2323902"/>
            </a:xfrm>
            <a:prstGeom prst="snip1Rect">
              <a:avLst/>
            </a:prstGeom>
            <a:solidFill>
              <a:srgbClr val="ADE5F9"/>
            </a:solidFill>
            <a:ln w="19050" cap="flat" cmpd="sng" algn="ctr">
              <a:solidFill>
                <a:srgbClr val="00506E"/>
              </a:solidFill>
              <a:prstDash val="solid"/>
            </a:ln>
            <a:effectLst/>
          </p:spPr>
          <p:txBody>
            <a:bodyPr rot="0" spcFirstLastPara="0" vertOverflow="overflow" horzOverflow="overflow" vert="horz" wrap="square" lIns="45714" tIns="45714" rIns="0" bIns="0" numCol="1" spcCol="0" rtlCol="0" fromWordArt="0" anchor="b" anchorCtr="0" forceAA="0" compatLnSpc="1">
              <a:prstTxWarp prst="textNoShape">
                <a:avLst/>
              </a:prstTxWarp>
              <a:no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version: </a:t>
              </a:r>
              <a:r>
                <a:rPr kumimoji="0" lang="en-US" sz="1029" b="1" i="0" u="none" strike="noStrike" kern="0" cap="none" spc="0" normalizeH="0" baseline="0" noProof="0" dirty="0">
                  <a:ln>
                    <a:noFill/>
                  </a:ln>
                  <a:solidFill>
                    <a:srgbClr val="0070C0"/>
                  </a:solidFill>
                  <a:effectLst/>
                  <a:uLnTx/>
                  <a:uFillTx/>
                  <a:latin typeface="Calibri"/>
                  <a:ea typeface="+mn-ea"/>
                  <a:cs typeface="+mn-cs"/>
                </a:rPr>
                <a:t>'2'</a:t>
              </a:r>
              <a:endParaRPr kumimoji="0" lang="en-US" sz="1029" b="1" i="0" u="none" strike="noStrike" kern="0" cap="none" spc="0" normalizeH="0" baseline="0" noProof="0" dirty="0">
                <a:ln>
                  <a:noFill/>
                </a:ln>
                <a:solidFill>
                  <a:srgbClr val="C00000"/>
                </a:solidFill>
                <a:effectLst/>
                <a:uLnTx/>
                <a:uFillTx/>
                <a:latin typeface="Calibri"/>
                <a:ea typeface="+mn-ea"/>
                <a:cs typeface="+mn-cs"/>
              </a:endParaRP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services:</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multiservice:</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a:t>
              </a:r>
              <a:r>
                <a:rPr kumimoji="0" lang="en-US" sz="1029" b="1" i="0" u="none" strike="noStrike" kern="0" cap="none" spc="0" normalizeH="0" baseline="0" noProof="0" dirty="0">
                  <a:ln>
                    <a:noFill/>
                  </a:ln>
                  <a:solidFill>
                    <a:srgbClr val="C00000"/>
                  </a:solidFill>
                  <a:effectLst/>
                  <a:uLnTx/>
                  <a:uFillTx/>
                  <a:latin typeface="Calibri"/>
                  <a:ea typeface="+mn-ea"/>
                  <a:cs typeface="+mn-cs"/>
                </a:rPr>
                <a:t>image:</a:t>
              </a:r>
              <a:r>
                <a:rPr kumimoji="0" lang="en-US" sz="1029" b="1" i="0" u="none" strike="noStrike" kern="0" cap="none" spc="0" normalizeH="0" baseline="0" noProof="0" dirty="0">
                  <a:ln>
                    <a:noFill/>
                  </a:ln>
                  <a:solidFill>
                    <a:srgbClr val="0070C0"/>
                  </a:solidFill>
                  <a:effectLst/>
                  <a:uLnTx/>
                  <a:uFillTx/>
                  <a:latin typeface="Calibri"/>
                  <a:ea typeface="+mn-ea"/>
                  <a:cs typeface="+mn-cs"/>
                </a:rPr>
                <a:t>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 </a:t>
              </a:r>
              <a:r>
                <a:rPr kumimoji="0" lang="en-US" sz="1029" b="1" i="0" u="none" strike="noStrike" kern="0" cap="none" spc="0" normalizeH="0" baseline="0" noProof="0" dirty="0" err="1">
                  <a:ln>
                    <a:noFill/>
                  </a:ln>
                  <a:solidFill>
                    <a:srgbClr val="0070C0"/>
                  </a:solidFill>
                  <a:effectLst/>
                  <a:uLnTx/>
                  <a:uFillTx/>
                  <a:latin typeface="Calibri"/>
                  <a:ea typeface="+mn-ea"/>
                  <a:cs typeface="+mn-cs"/>
                </a:rPr>
                <a:t>multiservice:latest</a:t>
              </a:r>
              <a:endParaRPr kumimoji="0" lang="en-US" sz="1029" b="1" i="0" u="none" strike="noStrike" kern="0" cap="none" spc="0" normalizeH="0" baseline="0" noProof="0" dirty="0">
                <a:ln>
                  <a:noFill/>
                </a:ln>
                <a:solidFill>
                  <a:srgbClr val="0070C0"/>
                </a:solidFill>
                <a:effectLst/>
                <a:uLnTx/>
                <a:uFillTx/>
                <a:latin typeface="Calibri"/>
                <a:ea typeface="+mn-ea"/>
                <a:cs typeface="+mn-cs"/>
              </a:endParaRP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environment: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 </a:t>
              </a:r>
              <a:r>
                <a:rPr kumimoji="0" lang="en-US" sz="735" b="1" i="0" u="none" strike="noStrike" kern="0" cap="none" spc="0" normalizeH="0" baseline="0" noProof="0" dirty="0" err="1">
                  <a:ln>
                    <a:noFill/>
                  </a:ln>
                  <a:solidFill>
                    <a:srgbClr val="0070C0"/>
                  </a:solidFill>
                  <a:effectLst/>
                  <a:uLnTx/>
                  <a:uFillTx/>
                  <a:latin typeface="Calibri"/>
                  <a:ea typeface="+mn-ea"/>
                  <a:cs typeface="+mn-cs"/>
                </a:rPr>
                <a:t>CustomerAPIService</a:t>
              </a:r>
              <a:r>
                <a:rPr kumimoji="0" lang="en-US" sz="735" b="1" i="0" u="none" strike="noStrike" kern="0" cap="none" spc="0" normalizeH="0" baseline="0" noProof="0" dirty="0">
                  <a:ln>
                    <a:noFill/>
                  </a:ln>
                  <a:solidFill>
                    <a:srgbClr val="0070C0"/>
                  </a:solidFill>
                  <a:effectLst/>
                  <a:uLnTx/>
                  <a:uFillTx/>
                  <a:latin typeface="Calibri"/>
                  <a:ea typeface="+mn-ea"/>
                  <a:cs typeface="+mn-cs"/>
                </a:rPr>
                <a:t>=http://webapi/api/Customer</a:t>
              </a:r>
              <a:endParaRPr kumimoji="0" lang="en-US" sz="735" b="1" i="0" u="none" strike="noStrike" kern="0" cap="none" spc="0" normalizeH="0" baseline="0" noProof="0" dirty="0">
                <a:ln>
                  <a:noFill/>
                </a:ln>
                <a:solidFill>
                  <a:srgbClr val="C00000"/>
                </a:solidFill>
                <a:effectLst/>
                <a:uLnTx/>
                <a:uFillTx/>
                <a:latin typeface="Calibri"/>
                <a:ea typeface="+mn-ea"/>
                <a:cs typeface="+mn-cs"/>
              </a:endParaRP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ports:</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 "80:80"</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a:t>
              </a:r>
              <a:r>
                <a:rPr kumimoji="0" lang="en-US" sz="1029" b="1" i="0" u="none" strike="noStrike" kern="0" cap="none" spc="0" normalizeH="0" baseline="0" noProof="0" dirty="0" err="1">
                  <a:ln>
                    <a:noFill/>
                  </a:ln>
                  <a:solidFill>
                    <a:srgbClr val="C00000"/>
                  </a:solidFill>
                  <a:effectLst/>
                  <a:uLnTx/>
                  <a:uFillTx/>
                  <a:latin typeface="Calibri"/>
                  <a:ea typeface="+mn-ea"/>
                  <a:cs typeface="+mn-cs"/>
                </a:rPr>
                <a:t>depends_on</a:t>
              </a:r>
              <a:r>
                <a:rPr kumimoji="0" lang="en-US" sz="1029" b="1" i="0" u="none" strike="noStrike" kern="0" cap="none" spc="0" normalizeH="0" baseline="0" noProof="0" dirty="0">
                  <a:ln>
                    <a:noFill/>
                  </a:ln>
                  <a:solidFill>
                    <a:srgbClr val="C00000"/>
                  </a:solidFill>
                  <a:effectLst/>
                  <a:uLnTx/>
                  <a:uFillTx/>
                  <a:latin typeface="Calibri"/>
                  <a:ea typeface="+mn-ea"/>
                  <a:cs typeface="+mn-cs"/>
                </a:rPr>
                <a:t>:</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 </a:t>
              </a:r>
              <a:r>
                <a:rPr kumimoji="0" lang="en-US" sz="1029" b="1" i="0" u="none" strike="noStrike" kern="0" cap="none" spc="0" normalizeH="0" baseline="0" noProof="0" dirty="0" err="1">
                  <a:ln>
                    <a:noFill/>
                  </a:ln>
                  <a:solidFill>
                    <a:srgbClr val="0070C0"/>
                  </a:solidFill>
                  <a:effectLst/>
                  <a:uLnTx/>
                  <a:uFillTx/>
                  <a:latin typeface="Calibri"/>
                  <a:ea typeface="+mn-ea"/>
                  <a:cs typeface="+mn-cs"/>
                </a:rPr>
                <a:t>webapi</a:t>
              </a:r>
              <a:endParaRPr kumimoji="0" lang="en-US" sz="1029" b="1" i="0" u="none" strike="noStrike" kern="0" cap="none" spc="0" normalizeH="0" baseline="0" noProof="0" dirty="0">
                <a:ln>
                  <a:noFill/>
                </a:ln>
                <a:solidFill>
                  <a:srgbClr val="0070C0"/>
                </a:solidFill>
                <a:effectLst/>
                <a:uLnTx/>
                <a:uFillTx/>
                <a:latin typeface="Calibri"/>
                <a:ea typeface="+mn-ea"/>
                <a:cs typeface="+mn-cs"/>
              </a:endParaRP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a:t>
              </a:r>
              <a:r>
                <a:rPr kumimoji="0" lang="en-US" sz="1029" b="1" i="0" u="none" strike="noStrike" kern="0" cap="none" spc="0" normalizeH="0" baseline="0" noProof="0" dirty="0" err="1">
                  <a:ln>
                    <a:noFill/>
                  </a:ln>
                  <a:solidFill>
                    <a:srgbClr val="C00000"/>
                  </a:solidFill>
                  <a:effectLst/>
                  <a:uLnTx/>
                  <a:uFillTx/>
                  <a:latin typeface="Calibri"/>
                  <a:ea typeface="+mn-ea"/>
                  <a:cs typeface="+mn-cs"/>
                </a:rPr>
                <a:t>webapi</a:t>
              </a:r>
              <a:r>
                <a:rPr kumimoji="0" lang="en-US" sz="1029" b="1" i="0" u="none" strike="noStrike" kern="0" cap="none" spc="0" normalizeH="0" baseline="0" noProof="0" dirty="0">
                  <a:ln>
                    <a:noFill/>
                  </a:ln>
                  <a:solidFill>
                    <a:srgbClr val="C00000"/>
                  </a:solidFill>
                  <a:effectLst/>
                  <a:uLnTx/>
                  <a:uFillTx/>
                  <a:latin typeface="Calibri"/>
                  <a:ea typeface="+mn-ea"/>
                  <a:cs typeface="+mn-cs"/>
                </a:rPr>
                <a:t>:</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0070C0"/>
                  </a:solidFill>
                  <a:effectLst/>
                  <a:uLnTx/>
                  <a:uFillTx/>
                  <a:latin typeface="Calibri"/>
                  <a:ea typeface="+mn-ea"/>
                  <a:cs typeface="+mn-cs"/>
                </a:rPr>
                <a:t>    </a:t>
              </a:r>
              <a:r>
                <a:rPr kumimoji="0" lang="en-US" sz="1029" b="1" i="0" u="none" strike="noStrike" kern="0" cap="none" spc="0" normalizeH="0" baseline="0" noProof="0" dirty="0">
                  <a:ln>
                    <a:noFill/>
                  </a:ln>
                  <a:solidFill>
                    <a:srgbClr val="C00000"/>
                  </a:solidFill>
                  <a:effectLst/>
                  <a:uLnTx/>
                  <a:uFillTx/>
                  <a:latin typeface="Calibri"/>
                  <a:ea typeface="+mn-ea"/>
                  <a:cs typeface="+mn-cs"/>
                </a:rPr>
                <a:t>image: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C00000"/>
                  </a:solidFill>
                  <a:effectLst/>
                  <a:uLnTx/>
                  <a:uFillTx/>
                  <a:latin typeface="Calibri"/>
                  <a:ea typeface="+mn-ea"/>
                  <a:cs typeface="+mn-cs"/>
                </a:rPr>
                <a:t>      </a:t>
              </a:r>
              <a:r>
                <a:rPr kumimoji="0" lang="en-US" sz="1029" b="1" i="0" u="none" strike="noStrike" kern="0" cap="none" spc="0" normalizeH="0" baseline="0" noProof="0" dirty="0">
                  <a:ln>
                    <a:noFill/>
                  </a:ln>
                  <a:solidFill>
                    <a:srgbClr val="0070C0"/>
                  </a:solidFill>
                  <a:effectLst/>
                  <a:uLnTx/>
                  <a:uFillTx/>
                  <a:latin typeface="Calibri"/>
                  <a:ea typeface="+mn-ea"/>
                  <a:cs typeface="+mn-cs"/>
                </a:rPr>
                <a:t>- </a:t>
              </a:r>
              <a:r>
                <a:rPr kumimoji="0" lang="en-US" sz="1029" b="0" i="0" u="none" strike="noStrike" kern="0" cap="none" spc="0" normalizeH="0" baseline="0" noProof="0" dirty="0" err="1">
                  <a:ln>
                    <a:noFill/>
                  </a:ln>
                  <a:solidFill>
                    <a:srgbClr val="0070C0"/>
                  </a:solidFill>
                  <a:effectLst/>
                  <a:uLnTx/>
                  <a:uFillTx/>
                  <a:latin typeface="Calibri"/>
                  <a:ea typeface="+mn-ea"/>
                  <a:cs typeface="+mn-cs"/>
                </a:rPr>
                <a:t>multiservice</a:t>
              </a:r>
              <a:r>
                <a:rPr kumimoji="0" lang="en-US" sz="1029" b="1" i="0" u="none" strike="noStrike" kern="0" cap="none" spc="0" normalizeH="0" baseline="0" noProof="0" dirty="0" err="1">
                  <a:ln>
                    <a:noFill/>
                  </a:ln>
                  <a:solidFill>
                    <a:srgbClr val="8064A2">
                      <a:lumMod val="75000"/>
                    </a:srgbClr>
                  </a:solidFill>
                  <a:effectLst/>
                  <a:uLnTx/>
                  <a:uFillTx/>
                  <a:latin typeface="Calibri"/>
                  <a:ea typeface="+mn-ea"/>
                  <a:cs typeface="+mn-cs"/>
                </a:rPr>
                <a:t>api</a:t>
              </a:r>
              <a:r>
                <a:rPr kumimoji="0" lang="en-US" sz="1029" b="1" i="0" u="none" strike="noStrike" kern="0" cap="none" spc="0" normalizeH="0" baseline="0" noProof="0" dirty="0" err="1">
                  <a:ln>
                    <a:noFill/>
                  </a:ln>
                  <a:solidFill>
                    <a:srgbClr val="0070C0"/>
                  </a:solidFill>
                  <a:effectLst/>
                  <a:uLnTx/>
                  <a:uFillTx/>
                  <a:latin typeface="Calibri"/>
                  <a:ea typeface="+mn-ea"/>
                  <a:cs typeface="+mn-cs"/>
                </a:rPr>
                <a:t>:latest</a:t>
              </a:r>
              <a:endParaRPr kumimoji="0" lang="en-US" sz="1029" b="1" i="0" u="none" strike="noStrike" kern="0" cap="none" spc="0" normalizeH="0" baseline="0" noProof="0" dirty="0">
                <a:ln>
                  <a:noFill/>
                </a:ln>
                <a:solidFill>
                  <a:srgbClr val="0070C0"/>
                </a:solidFill>
                <a:effectLst/>
                <a:uLnTx/>
                <a:uFillTx/>
                <a:latin typeface="Calibri"/>
                <a:ea typeface="+mn-ea"/>
                <a:cs typeface="+mn-cs"/>
              </a:endParaRPr>
            </a:p>
          </p:txBody>
        </p:sp>
        <p:sp>
          <p:nvSpPr>
            <p:cNvPr id="458" name="Flowchart: Alternate Process 457"/>
            <p:cNvSpPr/>
            <p:nvPr/>
          </p:nvSpPr>
          <p:spPr>
            <a:xfrm>
              <a:off x="3212282" y="2183300"/>
              <a:ext cx="1504198"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Docker-</a:t>
              </a:r>
              <a:r>
                <a:rPr kumimoji="0" lang="en-US" sz="1100" b="1" i="0" u="none" strike="noStrike" kern="0" cap="none" spc="0" normalizeH="0" baseline="0" noProof="0" dirty="0" err="1">
                  <a:ln>
                    <a:noFill/>
                  </a:ln>
                  <a:solidFill>
                    <a:prstClr val="black"/>
                  </a:solidFill>
                  <a:effectLst/>
                  <a:uLnTx/>
                  <a:uFillTx/>
                  <a:latin typeface="Calibri"/>
                  <a:ea typeface="+mn-ea"/>
                  <a:cs typeface="+mn-cs"/>
                </a:rPr>
                <a:t>compose.yml</a:t>
              </a:r>
              <a:endParaRPr kumimoji="0" lang="en-US" sz="1100" b="1" i="0" u="none" strike="noStrike" kern="0" cap="none" spc="0" normalizeH="0" baseline="0" noProof="0" dirty="0">
                <a:ln>
                  <a:noFill/>
                </a:ln>
                <a:solidFill>
                  <a:prstClr val="black"/>
                </a:solidFill>
                <a:effectLst/>
                <a:uLnTx/>
                <a:uFillTx/>
                <a:latin typeface="Calibri"/>
                <a:ea typeface="+mn-ea"/>
                <a:cs typeface="+mn-cs"/>
              </a:endParaRPr>
            </a:p>
          </p:txBody>
        </p:sp>
      </p:grpSp>
      <p:pic>
        <p:nvPicPr>
          <p:cNvPr id="459"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77223" y="2019332"/>
            <a:ext cx="316347" cy="189808"/>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829" y="2413634"/>
            <a:ext cx="321184" cy="217272"/>
          </a:xfrm>
          <a:prstGeom prst="rect">
            <a:avLst/>
          </a:prstGeom>
          <a:noFill/>
          <a:extLst>
            <a:ext uri="{909E8E84-426E-40DD-AFC4-6F175D3DCCD1}">
              <a14:hiddenFill xmlns:a14="http://schemas.microsoft.com/office/drawing/2010/main">
                <a:solidFill>
                  <a:srgbClr val="FFFFFF"/>
                </a:solidFill>
              </a14:hiddenFill>
            </a:ext>
          </a:extLst>
        </p:spPr>
      </p:pic>
      <p:cxnSp>
        <p:nvCxnSpPr>
          <p:cNvPr id="461" name="Straight Arrow Connector 24"/>
          <p:cNvCxnSpPr>
            <a:endCxn id="454" idx="1"/>
          </p:cNvCxnSpPr>
          <p:nvPr/>
        </p:nvCxnSpPr>
        <p:spPr>
          <a:xfrm flipV="1">
            <a:off x="1828236" y="1690316"/>
            <a:ext cx="2949863" cy="2420247"/>
          </a:xfrm>
          <a:prstGeom prst="curvedConnector3">
            <a:avLst>
              <a:gd name="adj1" fmla="val 83464"/>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pic>
        <p:nvPicPr>
          <p:cNvPr id="462"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3676" y="2019332"/>
            <a:ext cx="316347" cy="189808"/>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5130" y="2413634"/>
            <a:ext cx="321184" cy="217272"/>
          </a:xfrm>
          <a:prstGeom prst="rect">
            <a:avLst/>
          </a:prstGeom>
          <a:noFill/>
          <a:extLst>
            <a:ext uri="{909E8E84-426E-40DD-AFC4-6F175D3DCCD1}">
              <a14:hiddenFill xmlns:a14="http://schemas.microsoft.com/office/drawing/2010/main">
                <a:solidFill>
                  <a:srgbClr val="FFFFFF"/>
                </a:solidFill>
              </a14:hiddenFill>
            </a:ext>
          </a:extLst>
        </p:spPr>
      </p:pic>
      <p:sp>
        <p:nvSpPr>
          <p:cNvPr id="464" name="Rectangle 463"/>
          <p:cNvSpPr/>
          <p:nvPr/>
        </p:nvSpPr>
        <p:spPr>
          <a:xfrm>
            <a:off x="2078402" y="1603892"/>
            <a:ext cx="2252128" cy="1293394"/>
          </a:xfrm>
          <a:prstGeom prst="rect">
            <a:avLst/>
          </a:prstGeom>
          <a:noFill/>
          <a:ln w="25400" cap="flat" cmpd="sng" algn="ctr">
            <a:solidFill>
              <a:srgbClr val="FFFF00"/>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5" name="Rectangle 464"/>
          <p:cNvSpPr/>
          <p:nvPr/>
        </p:nvSpPr>
        <p:spPr>
          <a:xfrm>
            <a:off x="2086225" y="2873749"/>
            <a:ext cx="2204776" cy="817463"/>
          </a:xfrm>
          <a:prstGeom prst="rect">
            <a:avLst/>
          </a:prstGeom>
          <a:noFill/>
          <a:ln w="25400" cap="flat" cmpd="sng" algn="ctr">
            <a:solidFill>
              <a:srgbClr val="FFFF00"/>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466" name="Elbow Connector 46"/>
          <p:cNvCxnSpPr>
            <a:stCxn id="479" idx="3"/>
            <a:endCxn id="497" idx="3"/>
          </p:cNvCxnSpPr>
          <p:nvPr/>
        </p:nvCxnSpPr>
        <p:spPr>
          <a:xfrm flipH="1">
            <a:off x="5378719" y="2247051"/>
            <a:ext cx="1060" cy="297498"/>
          </a:xfrm>
          <a:prstGeom prst="bentConnector3">
            <a:avLst>
              <a:gd name="adj1" fmla="val -11382075"/>
            </a:avLst>
          </a:prstGeom>
          <a:noFill/>
          <a:ln w="38100" cap="flat" cmpd="sng" algn="ctr">
            <a:solidFill>
              <a:srgbClr val="00B050"/>
            </a:solidFill>
            <a:prstDash val="solid"/>
            <a:tailEnd type="triangle"/>
          </a:ln>
          <a:effectLst/>
        </p:spPr>
      </p:cxnSp>
      <p:sp>
        <p:nvSpPr>
          <p:cNvPr id="467" name="Rectangle 466"/>
          <p:cNvSpPr/>
          <p:nvPr/>
        </p:nvSpPr>
        <p:spPr>
          <a:xfrm>
            <a:off x="308057" y="2321606"/>
            <a:ext cx="418704" cy="454227"/>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Dot</a:t>
            </a:r>
            <a:br>
              <a:rPr kumimoji="0" lang="en-US" sz="1176" b="0" i="0" u="none" strike="noStrike" kern="0" cap="none" spc="0" normalizeH="0" baseline="0" noProof="0" dirty="0">
                <a:ln>
                  <a:noFill/>
                </a:ln>
                <a:solidFill>
                  <a:sysClr val="windowText" lastClr="000000"/>
                </a:solidFill>
                <a:effectLst/>
                <a:uLnTx/>
                <a:uFillTx/>
              </a:rPr>
            </a:br>
            <a:r>
              <a:rPr kumimoji="0" lang="en-US" sz="1176" b="0" i="0" u="none" strike="noStrike" kern="0" cap="none" spc="0" normalizeH="0" baseline="0" noProof="0" dirty="0">
                <a:ln>
                  <a:noFill/>
                </a:ln>
                <a:solidFill>
                  <a:sysClr val="windowText" lastClr="000000"/>
                </a:solidFill>
                <a:effectLst/>
                <a:uLnTx/>
                <a:uFillTx/>
              </a:rPr>
              <a:t>Net</a:t>
            </a:r>
          </a:p>
        </p:txBody>
      </p:sp>
      <p:pic>
        <p:nvPicPr>
          <p:cNvPr id="468" name="Picture 2" descr="http://yaplex.com/Media/Default/logos/dotnet-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5803" y="2353622"/>
            <a:ext cx="352375" cy="344366"/>
          </a:xfrm>
          <a:prstGeom prst="rect">
            <a:avLst/>
          </a:prstGeom>
          <a:noFill/>
          <a:extLst>
            <a:ext uri="{909E8E84-426E-40DD-AFC4-6F175D3DCCD1}">
              <a14:hiddenFill xmlns:a14="http://schemas.microsoft.com/office/drawing/2010/main">
                <a:solidFill>
                  <a:srgbClr val="FFFFFF"/>
                </a:solidFill>
              </a14:hiddenFill>
            </a:ext>
          </a:extLst>
        </p:spPr>
      </p:pic>
      <p:grpSp>
        <p:nvGrpSpPr>
          <p:cNvPr id="469" name="Group 468"/>
          <p:cNvGrpSpPr/>
          <p:nvPr/>
        </p:nvGrpSpPr>
        <p:grpSpPr>
          <a:xfrm>
            <a:off x="7383307" y="1611721"/>
            <a:ext cx="559770" cy="417925"/>
            <a:chOff x="10178884" y="2133997"/>
            <a:chExt cx="761326" cy="568407"/>
          </a:xfrm>
        </p:grpSpPr>
        <p:sp>
          <p:nvSpPr>
            <p:cNvPr id="470" name="Rectangle 469"/>
            <p:cNvSpPr/>
            <p:nvPr/>
          </p:nvSpPr>
          <p:spPr>
            <a:xfrm>
              <a:off x="10283859" y="2133997"/>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1" name="Rectangle 470"/>
            <p:cNvSpPr/>
            <p:nvPr/>
          </p:nvSpPr>
          <p:spPr>
            <a:xfrm>
              <a:off x="10178884" y="2187367"/>
              <a:ext cx="761326" cy="49481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ysClr val="windowText" lastClr="000000"/>
                  </a:solidFill>
                  <a:effectLst/>
                  <a:uLnTx/>
                  <a:uFillTx/>
                </a:rPr>
                <a:t>Multi</a:t>
              </a:r>
              <a:br>
                <a:rPr kumimoji="0" lang="en-US" sz="882" b="0" i="0" u="none" strike="noStrike" kern="0" cap="none" spc="0" normalizeH="0" baseline="0" noProof="0" dirty="0">
                  <a:ln>
                    <a:noFill/>
                  </a:ln>
                  <a:solidFill>
                    <a:sysClr val="windowText" lastClr="000000"/>
                  </a:solidFill>
                  <a:effectLst/>
                  <a:uLnTx/>
                  <a:uFillTx/>
                </a:rPr>
              </a:br>
              <a:r>
                <a:rPr kumimoji="0" lang="en-US" sz="882" b="0" i="0" u="none" strike="noStrike" kern="0" cap="none" spc="0" normalizeH="0" baseline="0" noProof="0" dirty="0">
                  <a:ln>
                    <a:noFill/>
                  </a:ln>
                  <a:solidFill>
                    <a:sysClr val="windowText" lastClr="000000"/>
                  </a:solidFill>
                  <a:effectLst/>
                  <a:uLnTx/>
                  <a:uFillTx/>
                </a:rPr>
                <a:t>Service</a:t>
              </a:r>
            </a:p>
          </p:txBody>
        </p:sp>
      </p:grpSp>
      <p:grpSp>
        <p:nvGrpSpPr>
          <p:cNvPr id="472" name="Group 471"/>
          <p:cNvGrpSpPr/>
          <p:nvPr/>
        </p:nvGrpSpPr>
        <p:grpSpPr>
          <a:xfrm>
            <a:off x="7409462" y="2053069"/>
            <a:ext cx="514886" cy="448777"/>
            <a:chOff x="10224003" y="2734260"/>
            <a:chExt cx="700281" cy="610368"/>
          </a:xfrm>
        </p:grpSpPr>
        <p:sp>
          <p:nvSpPr>
            <p:cNvPr id="473" name="Rectangle 472"/>
            <p:cNvSpPr/>
            <p:nvPr/>
          </p:nvSpPr>
          <p:spPr>
            <a:xfrm>
              <a:off x="10275344" y="2753179"/>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4" name="Rectangle 473"/>
            <p:cNvSpPr/>
            <p:nvPr/>
          </p:nvSpPr>
          <p:spPr>
            <a:xfrm>
              <a:off x="10224003" y="2734260"/>
              <a:ext cx="700281" cy="61036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772" b="0" i="0" u="none" strike="noStrike" kern="0" cap="none" spc="0" normalizeH="0" baseline="0" noProof="0" dirty="0">
                  <a:ln>
                    <a:noFill/>
                  </a:ln>
                  <a:solidFill>
                    <a:sysClr val="windowText" lastClr="000000"/>
                  </a:solidFill>
                  <a:effectLst/>
                  <a:uLnTx/>
                  <a:uFillTx/>
                </a:rPr>
                <a:t>Multi</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Service</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API</a:t>
              </a:r>
            </a:p>
          </p:txBody>
        </p:sp>
      </p:grpSp>
      <p:grpSp>
        <p:nvGrpSpPr>
          <p:cNvPr id="475" name="Group 474"/>
          <p:cNvGrpSpPr/>
          <p:nvPr/>
        </p:nvGrpSpPr>
        <p:grpSpPr>
          <a:xfrm>
            <a:off x="4848524" y="2080470"/>
            <a:ext cx="540778" cy="333162"/>
            <a:chOff x="3240661" y="1005909"/>
            <a:chExt cx="540854" cy="333210"/>
          </a:xfrm>
        </p:grpSpPr>
        <p:grpSp>
          <p:nvGrpSpPr>
            <p:cNvPr id="476" name="Group 475"/>
            <p:cNvGrpSpPr/>
            <p:nvPr/>
          </p:nvGrpSpPr>
          <p:grpSpPr>
            <a:xfrm>
              <a:off x="3240661" y="1005909"/>
              <a:ext cx="540854" cy="333210"/>
              <a:chOff x="1926169" y="1632181"/>
              <a:chExt cx="540854" cy="333210"/>
            </a:xfrm>
          </p:grpSpPr>
          <p:sp>
            <p:nvSpPr>
              <p:cNvPr id="478" name="Rectangle 47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9" name="Rectangle 47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80" name="Group 479"/>
              <p:cNvGrpSpPr/>
              <p:nvPr/>
            </p:nvGrpSpPr>
            <p:grpSpPr>
              <a:xfrm>
                <a:off x="1989961" y="1665409"/>
                <a:ext cx="413499" cy="266755"/>
                <a:chOff x="1371600" y="2038342"/>
                <a:chExt cx="609600" cy="393263"/>
              </a:xfrm>
            </p:grpSpPr>
            <p:cxnSp>
              <p:nvCxnSpPr>
                <p:cNvPr id="484" name="Straight Connector 48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85" name="Straight Connector 48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86" name="Straight Connector 48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87" name="Straight Connector 48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88" name="Straight Connector 48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9" name="Straight Connector 48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0" name="Straight Connector 48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91" name="Straight Connector 49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92" name="Straight Connector 49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81" name="Rectangle 48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3" name="Rectangle 48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7" name="Rectangle 476"/>
            <p:cNvSpPr/>
            <p:nvPr/>
          </p:nvSpPr>
          <p:spPr>
            <a:xfrm>
              <a:off x="3347642" y="1092724"/>
              <a:ext cx="324240" cy="164616"/>
            </a:xfrm>
            <a:prstGeom prst="rect">
              <a:avLst/>
            </a:prstGeom>
            <a:solidFill>
              <a:srgbClr val="4F81BD"/>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ysClr val="windowText" lastClr="000000"/>
                  </a:solidFill>
                  <a:effectLst/>
                  <a:uLnTx/>
                  <a:uFillTx/>
                  <a:latin typeface="Calibri"/>
                  <a:ea typeface="+mn-ea"/>
                  <a:cs typeface="+mn-cs"/>
                </a:rPr>
                <a:t>frontend</a:t>
              </a:r>
            </a:p>
          </p:txBody>
        </p:sp>
      </p:grpSp>
      <p:grpSp>
        <p:nvGrpSpPr>
          <p:cNvPr id="493" name="Group 492"/>
          <p:cNvGrpSpPr/>
          <p:nvPr/>
        </p:nvGrpSpPr>
        <p:grpSpPr>
          <a:xfrm>
            <a:off x="4847464" y="2377968"/>
            <a:ext cx="540778" cy="333162"/>
            <a:chOff x="3240661" y="1005909"/>
            <a:chExt cx="540854" cy="333210"/>
          </a:xfrm>
        </p:grpSpPr>
        <p:grpSp>
          <p:nvGrpSpPr>
            <p:cNvPr id="494" name="Group 493"/>
            <p:cNvGrpSpPr/>
            <p:nvPr/>
          </p:nvGrpSpPr>
          <p:grpSpPr>
            <a:xfrm>
              <a:off x="3240661" y="1005909"/>
              <a:ext cx="540854" cy="333210"/>
              <a:chOff x="1926169" y="1632181"/>
              <a:chExt cx="540854" cy="333210"/>
            </a:xfrm>
          </p:grpSpPr>
          <p:sp>
            <p:nvSpPr>
              <p:cNvPr id="496" name="Rectangle 49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7" name="Rectangle 49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8" name="Group 497"/>
              <p:cNvGrpSpPr/>
              <p:nvPr/>
            </p:nvGrpSpPr>
            <p:grpSpPr>
              <a:xfrm>
                <a:off x="1989961" y="1665409"/>
                <a:ext cx="413499" cy="266755"/>
                <a:chOff x="1371600" y="2038342"/>
                <a:chExt cx="609600" cy="393263"/>
              </a:xfrm>
            </p:grpSpPr>
            <p:cxnSp>
              <p:nvCxnSpPr>
                <p:cNvPr id="502" name="Straight Connector 50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03" name="Straight Connector 50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04" name="Straight Connector 50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5" name="Straight Connector 50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6" name="Straight Connector 50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7" name="Straight Connector 50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8" name="Straight Connector 50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9" name="Straight Connector 50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0" name="Straight Connector 50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9" name="Rectangle 49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1" name="Rectangle 50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5" name="Rectangle 494"/>
            <p:cNvSpPr/>
            <p:nvPr/>
          </p:nvSpPr>
          <p:spPr>
            <a:xfrm>
              <a:off x="3347642" y="1092724"/>
              <a:ext cx="324240" cy="164616"/>
            </a:xfrm>
            <a:prstGeom prst="rect">
              <a:avLst/>
            </a:prstGeom>
            <a:solidFill>
              <a:srgbClr val="4F81BD"/>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ysClr val="windowText" lastClr="000000"/>
                  </a:solidFill>
                  <a:effectLst/>
                  <a:uLnTx/>
                  <a:uFillTx/>
                  <a:latin typeface="Calibri"/>
                  <a:ea typeface="+mn-ea"/>
                  <a:cs typeface="+mn-cs"/>
                </a:rPr>
                <a:t>api</a:t>
              </a:r>
              <a:endParaRPr kumimoji="0" lang="en-US" sz="9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511" name="Group 510"/>
          <p:cNvGrpSpPr/>
          <p:nvPr/>
        </p:nvGrpSpPr>
        <p:grpSpPr>
          <a:xfrm>
            <a:off x="6050287" y="2075300"/>
            <a:ext cx="559770" cy="417925"/>
            <a:chOff x="10178884" y="2133997"/>
            <a:chExt cx="761326" cy="568407"/>
          </a:xfrm>
        </p:grpSpPr>
        <p:sp>
          <p:nvSpPr>
            <p:cNvPr id="512" name="Rectangle 511"/>
            <p:cNvSpPr/>
            <p:nvPr/>
          </p:nvSpPr>
          <p:spPr>
            <a:xfrm>
              <a:off x="10283859" y="2133997"/>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p:cNvSpPr/>
            <p:nvPr/>
          </p:nvSpPr>
          <p:spPr>
            <a:xfrm>
              <a:off x="10178884" y="2187367"/>
              <a:ext cx="761326" cy="49481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ysClr val="windowText" lastClr="000000"/>
                  </a:solidFill>
                  <a:effectLst/>
                  <a:uLnTx/>
                  <a:uFillTx/>
                </a:rPr>
                <a:t>Multi</a:t>
              </a:r>
              <a:br>
                <a:rPr kumimoji="0" lang="en-US" sz="882" b="0" i="0" u="none" strike="noStrike" kern="0" cap="none" spc="0" normalizeH="0" baseline="0" noProof="0" dirty="0">
                  <a:ln>
                    <a:noFill/>
                  </a:ln>
                  <a:solidFill>
                    <a:sysClr val="windowText" lastClr="000000"/>
                  </a:solidFill>
                  <a:effectLst/>
                  <a:uLnTx/>
                  <a:uFillTx/>
                </a:rPr>
              </a:br>
              <a:r>
                <a:rPr kumimoji="0" lang="en-US" sz="882" b="0" i="0" u="none" strike="noStrike" kern="0" cap="none" spc="0" normalizeH="0" baseline="0" noProof="0" dirty="0">
                  <a:ln>
                    <a:noFill/>
                  </a:ln>
                  <a:solidFill>
                    <a:sysClr val="windowText" lastClr="000000"/>
                  </a:solidFill>
                  <a:effectLst/>
                  <a:uLnTx/>
                  <a:uFillTx/>
                </a:rPr>
                <a:t>Service</a:t>
              </a:r>
            </a:p>
          </p:txBody>
        </p:sp>
      </p:grpSp>
      <p:grpSp>
        <p:nvGrpSpPr>
          <p:cNvPr id="514" name="Group 513"/>
          <p:cNvGrpSpPr/>
          <p:nvPr/>
        </p:nvGrpSpPr>
        <p:grpSpPr>
          <a:xfrm>
            <a:off x="6093285" y="2555042"/>
            <a:ext cx="514886" cy="448777"/>
            <a:chOff x="10224003" y="2734260"/>
            <a:chExt cx="700281" cy="610368"/>
          </a:xfrm>
        </p:grpSpPr>
        <p:sp>
          <p:nvSpPr>
            <p:cNvPr id="515" name="Rectangle 514"/>
            <p:cNvSpPr/>
            <p:nvPr/>
          </p:nvSpPr>
          <p:spPr>
            <a:xfrm>
              <a:off x="10275344" y="2753179"/>
              <a:ext cx="568407" cy="568407"/>
            </a:xfrm>
            <a:prstGeom prst="rect">
              <a:avLst/>
            </a:prstGeom>
            <a:solidFill>
              <a:srgbClr val="22B8EB"/>
            </a:solidFill>
            <a:ln w="25400" cap="flat" cmpd="sng" algn="ctr">
              <a:noFill/>
              <a:prstDash val="solid"/>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6" name="Rectangle 515"/>
            <p:cNvSpPr/>
            <p:nvPr/>
          </p:nvSpPr>
          <p:spPr>
            <a:xfrm>
              <a:off x="10224003" y="2734260"/>
              <a:ext cx="700281" cy="610368"/>
            </a:xfrm>
            <a:prstGeom prst="rect">
              <a:avLst/>
            </a:prstGeom>
          </p:spPr>
          <p:txBody>
            <a:bodyPr wrap="none">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772" b="0" i="0" u="none" strike="noStrike" kern="0" cap="none" spc="0" normalizeH="0" baseline="0" noProof="0" dirty="0">
                  <a:ln>
                    <a:noFill/>
                  </a:ln>
                  <a:solidFill>
                    <a:sysClr val="windowText" lastClr="000000"/>
                  </a:solidFill>
                  <a:effectLst/>
                  <a:uLnTx/>
                  <a:uFillTx/>
                </a:rPr>
                <a:t>Multi</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Service</a:t>
              </a:r>
              <a:br>
                <a:rPr kumimoji="0" lang="en-US" sz="772" b="0" i="0" u="none" strike="noStrike" kern="0" cap="none" spc="0" normalizeH="0" baseline="0" noProof="0" dirty="0">
                  <a:ln>
                    <a:noFill/>
                  </a:ln>
                  <a:solidFill>
                    <a:sysClr val="windowText" lastClr="000000"/>
                  </a:solidFill>
                  <a:effectLst/>
                  <a:uLnTx/>
                  <a:uFillTx/>
                </a:rPr>
              </a:br>
              <a:r>
                <a:rPr kumimoji="0" lang="en-US" sz="772" b="0" i="0" u="none" strike="noStrike" kern="0" cap="none" spc="0" normalizeH="0" baseline="0" noProof="0" dirty="0">
                  <a:ln>
                    <a:noFill/>
                  </a:ln>
                  <a:solidFill>
                    <a:sysClr val="windowText" lastClr="000000"/>
                  </a:solidFill>
                  <a:effectLst/>
                  <a:uLnTx/>
                  <a:uFillTx/>
                </a:rPr>
                <a:t>API</a:t>
              </a:r>
            </a:p>
          </p:txBody>
        </p:sp>
      </p:grpSp>
    </p:spTree>
    <p:extLst>
      <p:ext uri="{BB962C8B-B14F-4D97-AF65-F5344CB8AC3E}">
        <p14:creationId xmlns:p14="http://schemas.microsoft.com/office/powerpoint/2010/main" val="14076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500"/>
                                        <p:tgtEl>
                                          <p:spTgt spid="4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1"/>
                                        </p:tgtEl>
                                        <p:attrNameLst>
                                          <p:attrName>style.visibility</p:attrName>
                                        </p:attrNameLst>
                                      </p:cBhvr>
                                      <p:to>
                                        <p:strVal val="visible"/>
                                      </p:to>
                                    </p:set>
                                    <p:animEffect transition="in" filter="wipe(down)">
                                      <p:cBhvr>
                                        <p:cTn id="11" dur="500"/>
                                        <p:tgtEl>
                                          <p:spTgt spid="46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5"/>
                                        </p:tgtEl>
                                        <p:attrNameLst>
                                          <p:attrName>style.visibility</p:attrName>
                                        </p:attrNameLst>
                                      </p:cBhvr>
                                      <p:to>
                                        <p:strVal val="visible"/>
                                      </p:to>
                                    </p:set>
                                    <p:animEffect transition="in" filter="fade">
                                      <p:cBhvr>
                                        <p:cTn id="16" dur="500"/>
                                        <p:tgtEl>
                                          <p:spTgt spid="465"/>
                                        </p:tgtEl>
                                      </p:cBhvr>
                                    </p:animEffec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94444E-6 -2.59259E-6 L -0.14375 0.09784 " pathEditMode="relative" rAng="0" ptsTypes="AA">
                                      <p:cBhvr>
                                        <p:cTn id="19" dur="2000" fill="hold"/>
                                        <p:tgtEl>
                                          <p:spTgt spid="472"/>
                                        </p:tgtEl>
                                        <p:attrNameLst>
                                          <p:attrName>ppt_x</p:attrName>
                                          <p:attrName>ppt_y</p:attrName>
                                        </p:attrNameLst>
                                      </p:cBhvr>
                                      <p:rCtr x="-7187" y="4877"/>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465"/>
                                        </p:tgtEl>
                                      </p:cBhvr>
                                    </p:animEffect>
                                    <p:set>
                                      <p:cBhvr>
                                        <p:cTn id="24" dur="1" fill="hold">
                                          <p:stCondLst>
                                            <p:cond delay="499"/>
                                          </p:stCondLst>
                                        </p:cTn>
                                        <p:tgtEl>
                                          <p:spTgt spid="46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64"/>
                                        </p:tgtEl>
                                        <p:attrNameLst>
                                          <p:attrName>style.visibility</p:attrName>
                                        </p:attrNameLst>
                                      </p:cBhvr>
                                      <p:to>
                                        <p:strVal val="visible"/>
                                      </p:to>
                                    </p:set>
                                    <p:animEffect transition="in" filter="fade">
                                      <p:cBhvr>
                                        <p:cTn id="27" dur="500"/>
                                        <p:tgtEl>
                                          <p:spTgt spid="464"/>
                                        </p:tgtEl>
                                      </p:cBhvr>
                                    </p:animEffect>
                                  </p:childTnLst>
                                </p:cTn>
                              </p:par>
                            </p:childTnLst>
                          </p:cTn>
                        </p:par>
                        <p:par>
                          <p:cTn id="28" fill="hold">
                            <p:stCondLst>
                              <p:cond delay="500"/>
                            </p:stCondLst>
                            <p:childTnLst>
                              <p:par>
                                <p:cTn id="29" presetID="42" presetClass="path" presetSubtype="0" accel="50000" decel="50000" fill="hold" nodeType="afterEffect">
                                  <p:stCondLst>
                                    <p:cond delay="0"/>
                                  </p:stCondLst>
                                  <p:childTnLst>
                                    <p:animMotion origin="layout" path="M 0.00295 -0.00401 L -0.14566 0.09013 " pathEditMode="relative" rAng="0" ptsTypes="AA">
                                      <p:cBhvr>
                                        <p:cTn id="30" dur="2000" fill="hold"/>
                                        <p:tgtEl>
                                          <p:spTgt spid="469"/>
                                        </p:tgtEl>
                                        <p:attrNameLst>
                                          <p:attrName>ppt_x</p:attrName>
                                          <p:attrName>ppt_y</p:attrName>
                                        </p:attrNameLst>
                                      </p:cBhvr>
                                      <p:rCtr x="-7431" y="4691"/>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464"/>
                                        </p:tgtEl>
                                      </p:cBhvr>
                                    </p:animEffect>
                                    <p:set>
                                      <p:cBhvr>
                                        <p:cTn id="35" dur="1" fill="hold">
                                          <p:stCondLst>
                                            <p:cond delay="499"/>
                                          </p:stCondLst>
                                        </p:cTn>
                                        <p:tgtEl>
                                          <p:spTgt spid="464"/>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511"/>
                                        </p:tgtEl>
                                        <p:attrNameLst>
                                          <p:attrName>style.visibility</p:attrName>
                                        </p:attrNameLst>
                                      </p:cBhvr>
                                      <p:to>
                                        <p:strVal val="visible"/>
                                      </p:to>
                                    </p:set>
                                    <p:animEffect transition="in" filter="fade">
                                      <p:cBhvr>
                                        <p:cTn id="39" dur="500"/>
                                        <p:tgtEl>
                                          <p:spTgt spid="511"/>
                                        </p:tgtEl>
                                      </p:cBhvr>
                                    </p:animEffect>
                                  </p:childTnLst>
                                </p:cTn>
                              </p:par>
                              <p:par>
                                <p:cTn id="40" presetID="42" presetClass="path" presetSubtype="0" accel="50000" decel="50000" fill="hold" nodeType="withEffect">
                                  <p:stCondLst>
                                    <p:cond delay="0"/>
                                  </p:stCondLst>
                                  <p:childTnLst>
                                    <p:animMotion origin="layout" path="M -0.14375 0.09784 L -0.27691 0.05031 " pathEditMode="relative" rAng="0" ptsTypes="AA">
                                      <p:cBhvr>
                                        <p:cTn id="41" dur="2000" fill="hold"/>
                                        <p:tgtEl>
                                          <p:spTgt spid="472"/>
                                        </p:tgtEl>
                                        <p:attrNameLst>
                                          <p:attrName>ppt_x</p:attrName>
                                          <p:attrName>ppt_y</p:attrName>
                                        </p:attrNameLst>
                                      </p:cBhvr>
                                      <p:rCtr x="-6667" y="-2377"/>
                                    </p:animMotion>
                                  </p:childTnLst>
                                </p:cTn>
                              </p:par>
                              <p:par>
                                <p:cTn id="42" presetID="6" presetClass="emph" presetSubtype="0" fill="hold" nodeType="withEffect">
                                  <p:stCondLst>
                                    <p:cond delay="700"/>
                                  </p:stCondLst>
                                  <p:childTnLst>
                                    <p:animScale>
                                      <p:cBhvr>
                                        <p:cTn id="43" dur="1300" fill="hold"/>
                                        <p:tgtEl>
                                          <p:spTgt spid="472"/>
                                        </p:tgtEl>
                                      </p:cBhvr>
                                      <p:by x="50000" y="50000"/>
                                    </p:animScale>
                                  </p:childTnLst>
                                </p:cTn>
                              </p:par>
                              <p:par>
                                <p:cTn id="44" presetID="10" presetClass="entr" presetSubtype="0" fill="hold" nodeType="withEffect">
                                  <p:stCondLst>
                                    <p:cond delay="1500"/>
                                  </p:stCondLst>
                                  <p:childTnLst>
                                    <p:set>
                                      <p:cBhvr>
                                        <p:cTn id="45" dur="1" fill="hold">
                                          <p:stCondLst>
                                            <p:cond delay="0"/>
                                          </p:stCondLst>
                                        </p:cTn>
                                        <p:tgtEl>
                                          <p:spTgt spid="493"/>
                                        </p:tgtEl>
                                        <p:attrNameLst>
                                          <p:attrName>style.visibility</p:attrName>
                                        </p:attrNameLst>
                                      </p:cBhvr>
                                      <p:to>
                                        <p:strVal val="visible"/>
                                      </p:to>
                                    </p:set>
                                    <p:animEffect transition="in" filter="fade">
                                      <p:cBhvr>
                                        <p:cTn id="46" dur="800"/>
                                        <p:tgtEl>
                                          <p:spTgt spid="493"/>
                                        </p:tgtEl>
                                      </p:cBhvr>
                                    </p:animEffect>
                                  </p:childTnLst>
                                </p:cTn>
                              </p:par>
                              <p:par>
                                <p:cTn id="47" presetID="10" presetClass="entr" presetSubtype="0" fill="hold" nodeType="withEffect">
                                  <p:stCondLst>
                                    <p:cond delay="1500"/>
                                  </p:stCondLst>
                                  <p:childTnLst>
                                    <p:set>
                                      <p:cBhvr>
                                        <p:cTn id="48" dur="1" fill="hold">
                                          <p:stCondLst>
                                            <p:cond delay="0"/>
                                          </p:stCondLst>
                                        </p:cTn>
                                        <p:tgtEl>
                                          <p:spTgt spid="514"/>
                                        </p:tgtEl>
                                        <p:attrNameLst>
                                          <p:attrName>style.visibility</p:attrName>
                                        </p:attrNameLst>
                                      </p:cBhvr>
                                      <p:to>
                                        <p:strVal val="visible"/>
                                      </p:to>
                                    </p:set>
                                    <p:animEffect transition="in" filter="fade">
                                      <p:cBhvr>
                                        <p:cTn id="49" dur="500"/>
                                        <p:tgtEl>
                                          <p:spTgt spid="514"/>
                                        </p:tgtEl>
                                      </p:cBhvr>
                                    </p:animEffect>
                                  </p:childTnLst>
                                </p:cTn>
                              </p:par>
                              <p:par>
                                <p:cTn id="50" presetID="42" presetClass="path" presetSubtype="0" accel="50000" decel="50000" fill="hold" nodeType="withEffect">
                                  <p:stCondLst>
                                    <p:cond delay="500"/>
                                  </p:stCondLst>
                                  <p:childTnLst>
                                    <p:animMotion origin="layout" path="M -0.14566 0.09013 L -0.27864 0.08457 " pathEditMode="relative" rAng="0" ptsTypes="AA">
                                      <p:cBhvr>
                                        <p:cTn id="51" dur="2000" fill="hold"/>
                                        <p:tgtEl>
                                          <p:spTgt spid="469"/>
                                        </p:tgtEl>
                                        <p:attrNameLst>
                                          <p:attrName>ppt_x</p:attrName>
                                          <p:attrName>ppt_y</p:attrName>
                                        </p:attrNameLst>
                                      </p:cBhvr>
                                      <p:rCtr x="-6649" y="-278"/>
                                    </p:animMotion>
                                  </p:childTnLst>
                                </p:cTn>
                              </p:par>
                              <p:par>
                                <p:cTn id="52" presetID="6" presetClass="emph" presetSubtype="0" fill="hold" nodeType="withEffect">
                                  <p:stCondLst>
                                    <p:cond delay="1100"/>
                                  </p:stCondLst>
                                  <p:childTnLst>
                                    <p:animScale>
                                      <p:cBhvr>
                                        <p:cTn id="53" dur="1300" fill="hold"/>
                                        <p:tgtEl>
                                          <p:spTgt spid="469"/>
                                        </p:tgtEl>
                                      </p:cBhvr>
                                      <p:by x="50000" y="50000"/>
                                    </p:animScale>
                                  </p:childTnLst>
                                </p:cTn>
                              </p:par>
                              <p:par>
                                <p:cTn id="54" presetID="10" presetClass="entr" presetSubtype="0" fill="hold" nodeType="withEffect">
                                  <p:stCondLst>
                                    <p:cond delay="1700"/>
                                  </p:stCondLst>
                                  <p:childTnLst>
                                    <p:set>
                                      <p:cBhvr>
                                        <p:cTn id="55" dur="1" fill="hold">
                                          <p:stCondLst>
                                            <p:cond delay="0"/>
                                          </p:stCondLst>
                                        </p:cTn>
                                        <p:tgtEl>
                                          <p:spTgt spid="475"/>
                                        </p:tgtEl>
                                        <p:attrNameLst>
                                          <p:attrName>style.visibility</p:attrName>
                                        </p:attrNameLst>
                                      </p:cBhvr>
                                      <p:to>
                                        <p:strVal val="visible"/>
                                      </p:to>
                                    </p:set>
                                    <p:animEffect transition="in" filter="fade">
                                      <p:cBhvr>
                                        <p:cTn id="56" dur="900"/>
                                        <p:tgtEl>
                                          <p:spTgt spid="47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66"/>
                                        </p:tgtEl>
                                        <p:attrNameLst>
                                          <p:attrName>style.visibility</p:attrName>
                                        </p:attrNameLst>
                                      </p:cBhvr>
                                      <p:to>
                                        <p:strVal val="visible"/>
                                      </p:to>
                                    </p:set>
                                    <p:animEffect transition="in" filter="wipe(up)">
                                      <p:cBhvr>
                                        <p:cTn id="61"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64" grpId="0" animBg="1"/>
      <p:bldP spid="464" grpId="1" animBg="1"/>
      <p:bldP spid="465" grpId="0" animBg="1"/>
      <p:bldP spid="46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lvl="0" indent="-2289175" fontAlgn="auto">
              <a:spcAft>
                <a:spcPts val="0"/>
              </a:spcAft>
              <a:buClrTx/>
              <a:buNone/>
            </a:pPr>
            <a:r>
              <a:rPr lang="en-US" sz="1800" b="1" dirty="0">
                <a:solidFill>
                  <a:srgbClr val="0070C0"/>
                </a:solidFill>
                <a:latin typeface="Calibri"/>
                <a:ea typeface="+mn-ea"/>
                <a:cs typeface="+mn-cs"/>
              </a:rPr>
              <a:t>Vocabulary</a:t>
            </a:r>
          </a:p>
          <a:p>
            <a:pPr marL="2289175" lvl="0" indent="-2289175" fontAlgn="auto">
              <a:spcAft>
                <a:spcPts val="0"/>
              </a:spcAft>
              <a:buClrTx/>
              <a:buNone/>
            </a:pPr>
            <a:r>
              <a:rPr lang="en-US" sz="1400" dirty="0">
                <a:solidFill>
                  <a:prstClr val="white">
                    <a:lumMod val="75000"/>
                  </a:prstClr>
                </a:solidFill>
                <a:latin typeface="Calibri"/>
                <a:ea typeface="+mn-ea"/>
                <a:cs typeface="+mn-cs"/>
              </a:rPr>
              <a:t>Host	A VM running the Docker Daemon to host a collection of Docker Containers</a:t>
            </a:r>
          </a:p>
          <a:p>
            <a:pPr marL="2289175" lvl="0" indent="-2289175" fontAlgn="auto">
              <a:spcAft>
                <a:spcPts val="0"/>
              </a:spcAft>
              <a:buClrTx/>
              <a:buNone/>
            </a:pPr>
            <a:r>
              <a:rPr lang="en-US" sz="1400" dirty="0">
                <a:solidFill>
                  <a:prstClr val="white">
                    <a:lumMod val="75000"/>
                  </a:prstClr>
                </a:solidFill>
                <a:latin typeface="Calibri"/>
                <a:ea typeface="+mn-ea"/>
                <a:cs typeface="+mn-cs"/>
              </a:rPr>
              <a:t>Image 	An ordered collection of filesystems* to be used when instancing a container – * see layers, later on</a:t>
            </a:r>
          </a:p>
          <a:p>
            <a:pPr marL="2289175" lvl="0" indent="-2289175" fontAlgn="auto">
              <a:spcAft>
                <a:spcPts val="0"/>
              </a:spcAft>
              <a:buClrTx/>
              <a:buNone/>
            </a:pPr>
            <a:r>
              <a:rPr lang="en-US" sz="1400" dirty="0">
                <a:solidFill>
                  <a:prstClr val="white">
                    <a:lumMod val="75000"/>
                  </a:prstClr>
                </a:solidFill>
                <a:latin typeface="Calibri"/>
                <a:ea typeface="+mn-ea"/>
                <a:cs typeface="+mn-cs"/>
              </a:rPr>
              <a:t>Container 	A runtime instance of an image</a:t>
            </a:r>
          </a:p>
          <a:p>
            <a:pPr marL="2289175" lvl="0" indent="-2289175" fontAlgn="auto">
              <a:spcAft>
                <a:spcPts val="0"/>
              </a:spcAft>
              <a:buClrTx/>
              <a:buNone/>
            </a:pPr>
            <a:r>
              <a:rPr lang="en-US" sz="1400" dirty="0">
                <a:solidFill>
                  <a:prstClr val="white">
                    <a:lumMod val="75000"/>
                  </a:prstClr>
                </a:solidFill>
                <a:latin typeface="Calibri"/>
                <a:ea typeface="+mn-ea"/>
                <a:cs typeface="+mn-cs"/>
              </a:rPr>
              <a:t>Registry	A collection of docker images</a:t>
            </a:r>
          </a:p>
          <a:p>
            <a:pPr marL="2289175" lvl="0" indent="-2289175" fontAlgn="auto">
              <a:spcAft>
                <a:spcPts val="0"/>
              </a:spcAft>
              <a:buClrTx/>
              <a:buNone/>
            </a:pPr>
            <a:r>
              <a:rPr lang="en-US" sz="1400" b="1" dirty="0">
                <a:solidFill>
                  <a:prstClr val="black"/>
                </a:solidFill>
                <a:latin typeface="Calibri"/>
                <a:ea typeface="+mn-ea"/>
                <a:cs typeface="+mn-cs"/>
              </a:rPr>
              <a:t>Compose</a:t>
            </a:r>
            <a:r>
              <a:rPr lang="en-US" sz="1400" dirty="0">
                <a:solidFill>
                  <a:prstClr val="black"/>
                </a:solidFill>
                <a:latin typeface="Calibri"/>
                <a:ea typeface="+mn-ea"/>
                <a:cs typeface="+mn-cs"/>
              </a:rPr>
              <a:t>	define multi-container applications with all dependencies in a single file, </a:t>
            </a:r>
            <a:br>
              <a:rPr lang="en-US" sz="1400" dirty="0">
                <a:solidFill>
                  <a:prstClr val="black"/>
                </a:solidFill>
                <a:latin typeface="Calibri"/>
                <a:ea typeface="+mn-ea"/>
                <a:cs typeface="+mn-cs"/>
              </a:rPr>
            </a:br>
            <a:r>
              <a:rPr lang="en-US" sz="1400" dirty="0">
                <a:solidFill>
                  <a:prstClr val="black"/>
                </a:solidFill>
                <a:latin typeface="Calibri"/>
                <a:ea typeface="+mn-ea"/>
                <a:cs typeface="+mn-cs"/>
              </a:rPr>
              <a:t>then spin up in a single command</a:t>
            </a:r>
          </a:p>
          <a:p>
            <a:pPr marL="2289175" lvl="0" indent="-2289175" fontAlgn="auto">
              <a:spcAft>
                <a:spcPts val="0"/>
              </a:spcAft>
              <a:buClrTx/>
              <a:buNone/>
            </a:pPr>
            <a:endParaRPr lang="en-US" sz="400" b="1" dirty="0">
              <a:solidFill>
                <a:srgbClr val="0070C0"/>
              </a:solidFill>
              <a:latin typeface="Calibri"/>
              <a:ea typeface="+mn-ea"/>
              <a:cs typeface="+mn-cs"/>
            </a:endParaRPr>
          </a:p>
          <a:p>
            <a:pPr marL="2289175" lvl="0" indent="-2289175" fontAlgn="auto">
              <a:spcAft>
                <a:spcPts val="0"/>
              </a:spcAft>
              <a:buClrTx/>
              <a:buNone/>
            </a:pPr>
            <a:r>
              <a:rPr lang="en-US" sz="1800" b="1" dirty="0">
                <a:solidFill>
                  <a:srgbClr val="0070C0"/>
                </a:solidFill>
                <a:latin typeface="Calibri"/>
                <a:ea typeface="+mn-ea"/>
                <a:cs typeface="+mn-cs"/>
              </a:rPr>
              <a:t>Commands</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login</a:t>
            </a:r>
            <a:r>
              <a:rPr lang="en-US" sz="1400" dirty="0">
                <a:solidFill>
                  <a:srgbClr val="BFBFBF"/>
                </a:solidFill>
                <a:latin typeface="Calibri"/>
                <a:ea typeface="+mn-ea"/>
                <a:cs typeface="+mn-cs"/>
              </a:rPr>
              <a:t>	Logs into the registry so you can push images</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build</a:t>
            </a:r>
            <a:r>
              <a:rPr lang="en-US" sz="1400" dirty="0">
                <a:solidFill>
                  <a:srgbClr val="BFBFBF"/>
                </a:solidFill>
                <a:latin typeface="Calibri"/>
                <a:ea typeface="+mn-ea"/>
                <a:cs typeface="+mn-cs"/>
              </a:rPr>
              <a:t>	Creates an image, using a dockerfile as the definition</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tag</a:t>
            </a:r>
            <a:r>
              <a:rPr lang="en-US" sz="1400" dirty="0">
                <a:solidFill>
                  <a:srgbClr val="BFBFBF"/>
                </a:solidFill>
                <a:latin typeface="Calibri"/>
                <a:ea typeface="+mn-ea"/>
                <a:cs typeface="+mn-cs"/>
              </a:rPr>
              <a:t>	Renames an image: [</a:t>
            </a:r>
            <a:r>
              <a:rPr lang="en-US" sz="1400" dirty="0" err="1">
                <a:solidFill>
                  <a:srgbClr val="BFBFBF"/>
                </a:solidFill>
                <a:latin typeface="Calibri"/>
                <a:ea typeface="+mn-ea"/>
                <a:cs typeface="+mn-cs"/>
              </a:rPr>
              <a:t>registryname</a:t>
            </a:r>
            <a:r>
              <a:rPr lang="en-US" sz="1400" dirty="0">
                <a:solidFill>
                  <a:srgbClr val="BFBFBF"/>
                </a:solidFill>
                <a:latin typeface="Calibri"/>
                <a:ea typeface="+mn-ea"/>
                <a:cs typeface="+mn-cs"/>
              </a:rPr>
              <a:t>]/[user]/[</a:t>
            </a:r>
            <a:r>
              <a:rPr lang="en-US" sz="1400" dirty="0" err="1">
                <a:solidFill>
                  <a:srgbClr val="BFBFBF"/>
                </a:solidFill>
                <a:latin typeface="Calibri"/>
                <a:ea typeface="+mn-ea"/>
                <a:cs typeface="+mn-cs"/>
              </a:rPr>
              <a:t>imagename</a:t>
            </a:r>
            <a:r>
              <a:rPr lang="en-US" sz="1400" dirty="0">
                <a:solidFill>
                  <a:srgbClr val="BFBFBF"/>
                </a:solidFill>
                <a:latin typeface="Calibri"/>
                <a:ea typeface="+mn-ea"/>
                <a:cs typeface="+mn-cs"/>
              </a:rPr>
              <a:t>]:[tag]</a:t>
            </a:r>
          </a:p>
          <a:p>
            <a:pPr marL="2289175" lvl="0" indent="-2289175" fontAlgn="auto">
              <a:spcAft>
                <a:spcPts val="0"/>
              </a:spcAft>
              <a:buClrTx/>
              <a:buNone/>
            </a:pPr>
            <a:r>
              <a:rPr lang="en-US" sz="1400" b="1" dirty="0">
                <a:solidFill>
                  <a:srgbClr val="BFBFBF"/>
                </a:solidFill>
                <a:latin typeface="Consolas" panose="020B0609020204030204" pitchFamily="49" charset="0"/>
                <a:ea typeface="+mn-ea"/>
                <a:cs typeface="+mn-cs"/>
              </a:rPr>
              <a:t>Docker push</a:t>
            </a:r>
            <a:r>
              <a:rPr lang="en-US" sz="1400" dirty="0">
                <a:solidFill>
                  <a:srgbClr val="BFBFBF"/>
                </a:solidFill>
                <a:latin typeface="Calibri"/>
                <a:ea typeface="+mn-ea"/>
                <a:cs typeface="+mn-cs"/>
              </a:rPr>
              <a:t>	Pushes an image to a registry</a:t>
            </a:r>
          </a:p>
          <a:p>
            <a:pPr marL="2289175" lvl="0" indent="-2289175" fontAlgn="auto">
              <a:spcAft>
                <a:spcPts val="0"/>
              </a:spcAft>
              <a:buClrTx/>
              <a:buNone/>
            </a:pPr>
            <a:r>
              <a:rPr lang="en-US" sz="1400" b="1" dirty="0">
                <a:solidFill>
                  <a:prstClr val="black"/>
                </a:solidFill>
                <a:latin typeface="Consolas" panose="020B0609020204030204" pitchFamily="49" charset="0"/>
                <a:ea typeface="+mn-ea"/>
                <a:cs typeface="+mn-cs"/>
              </a:rPr>
              <a:t>Docker-compose up</a:t>
            </a:r>
            <a:r>
              <a:rPr lang="en-US" sz="1400" dirty="0">
                <a:solidFill>
                  <a:prstClr val="black"/>
                </a:solidFill>
                <a:latin typeface="Calibri"/>
                <a:ea typeface="+mn-ea"/>
                <a:cs typeface="+mn-cs"/>
              </a:rPr>
              <a:t>	Use a docker-</a:t>
            </a:r>
            <a:r>
              <a:rPr lang="en-US" sz="1400" dirty="0" err="1">
                <a:solidFill>
                  <a:prstClr val="black"/>
                </a:solidFill>
                <a:latin typeface="Calibri"/>
                <a:ea typeface="+mn-ea"/>
                <a:cs typeface="+mn-cs"/>
              </a:rPr>
              <a:t>compose.yml</a:t>
            </a:r>
            <a:r>
              <a:rPr lang="en-US" sz="1400" dirty="0">
                <a:solidFill>
                  <a:prstClr val="black"/>
                </a:solidFill>
                <a:latin typeface="Calibri"/>
                <a:ea typeface="+mn-ea"/>
                <a:cs typeface="+mn-cs"/>
              </a:rPr>
              <a:t> file to build and/or run a collection of containers</a:t>
            </a:r>
          </a:p>
          <a:p>
            <a:pPr marL="2289175" lvl="0" indent="-2289175" fontAlgn="auto">
              <a:spcAft>
                <a:spcPts val="0"/>
              </a:spcAft>
              <a:buClrTx/>
              <a:buNone/>
            </a:pPr>
            <a:endParaRPr lang="en-US" sz="1400" dirty="0">
              <a:solidFill>
                <a:srgbClr val="BFBFBF"/>
              </a:solidFill>
              <a:latin typeface="Calibri"/>
              <a:ea typeface="+mn-ea"/>
              <a:cs typeface="+mn-cs"/>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24015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0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564" name="Group 563"/>
          <p:cNvGrpSpPr/>
          <p:nvPr/>
        </p:nvGrpSpPr>
        <p:grpSpPr>
          <a:xfrm>
            <a:off x="1600200" y="1581150"/>
            <a:ext cx="540854" cy="333210"/>
            <a:chOff x="2877183" y="2583280"/>
            <a:chExt cx="540854" cy="333210"/>
          </a:xfrm>
        </p:grpSpPr>
        <p:grpSp>
          <p:nvGrpSpPr>
            <p:cNvPr id="565" name="Group 564"/>
            <p:cNvGrpSpPr/>
            <p:nvPr/>
          </p:nvGrpSpPr>
          <p:grpSpPr>
            <a:xfrm>
              <a:off x="2877183" y="2583280"/>
              <a:ext cx="540854" cy="333210"/>
              <a:chOff x="1926169" y="1632181"/>
              <a:chExt cx="540854" cy="333210"/>
            </a:xfrm>
          </p:grpSpPr>
          <p:sp>
            <p:nvSpPr>
              <p:cNvPr id="568" name="Rectangle 56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9" name="Rectangle 56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570" name="Group 569"/>
              <p:cNvGrpSpPr/>
              <p:nvPr/>
            </p:nvGrpSpPr>
            <p:grpSpPr>
              <a:xfrm>
                <a:off x="1989961" y="1665409"/>
                <a:ext cx="413499" cy="266755"/>
                <a:chOff x="1371600" y="2038342"/>
                <a:chExt cx="609600" cy="393263"/>
              </a:xfrm>
            </p:grpSpPr>
            <p:cxnSp>
              <p:nvCxnSpPr>
                <p:cNvPr id="574" name="Straight Connector 57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75" name="Straight Connector 57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76" name="Straight Connector 57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77" name="Straight Connector 57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78" name="Straight Connector 57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9" name="Straight Connector 57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80" name="Straight Connector 57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81" name="Straight Connector 58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82" name="Straight Connector 58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71" name="Rectangle 57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2" name="Rectangle 57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3" name="Rectangle 57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566" name="Rectangle 565"/>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567"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3" name="Group 582"/>
          <p:cNvGrpSpPr/>
          <p:nvPr/>
        </p:nvGrpSpPr>
        <p:grpSpPr>
          <a:xfrm>
            <a:off x="1060934" y="3172989"/>
            <a:ext cx="540854" cy="333210"/>
            <a:chOff x="3240661" y="1005909"/>
            <a:chExt cx="540854" cy="333210"/>
          </a:xfrm>
        </p:grpSpPr>
        <p:grpSp>
          <p:nvGrpSpPr>
            <p:cNvPr id="584" name="Group 583"/>
            <p:cNvGrpSpPr/>
            <p:nvPr/>
          </p:nvGrpSpPr>
          <p:grpSpPr>
            <a:xfrm>
              <a:off x="3240661" y="1005909"/>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93" name="Straight Connector 59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94" name="Straight Connector 59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5" name="Straight Connector 59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6" name="Straight Connector 59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7" name="Straight Connector 59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8" name="Straight Connector 59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9" name="Straight Connector 59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00" name="Straight Connector 59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9" name="Rectangle 58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585" name="Rectangle 584"/>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601" name="Group 600"/>
          <p:cNvGrpSpPr/>
          <p:nvPr/>
        </p:nvGrpSpPr>
        <p:grpSpPr>
          <a:xfrm>
            <a:off x="1600200" y="3172989"/>
            <a:ext cx="540854" cy="333210"/>
            <a:chOff x="3240661" y="1005909"/>
            <a:chExt cx="540854" cy="333210"/>
          </a:xfrm>
        </p:grpSpPr>
        <p:grpSp>
          <p:nvGrpSpPr>
            <p:cNvPr id="602" name="Group 601"/>
            <p:cNvGrpSpPr/>
            <p:nvPr/>
          </p:nvGrpSpPr>
          <p:grpSpPr>
            <a:xfrm>
              <a:off x="3240661" y="1005909"/>
              <a:ext cx="540854" cy="333210"/>
              <a:chOff x="1926169" y="1632181"/>
              <a:chExt cx="540854" cy="333210"/>
            </a:xfrm>
          </p:grpSpPr>
          <p:sp>
            <p:nvSpPr>
              <p:cNvPr id="604" name="Rectangle 60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5" name="Rectangle 60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06" name="Group 605"/>
              <p:cNvGrpSpPr/>
              <p:nvPr/>
            </p:nvGrpSpPr>
            <p:grpSpPr>
              <a:xfrm>
                <a:off x="1989961" y="1665409"/>
                <a:ext cx="413499" cy="266755"/>
                <a:chOff x="1371600" y="2038342"/>
                <a:chExt cx="609600" cy="393263"/>
              </a:xfrm>
            </p:grpSpPr>
            <p:cxnSp>
              <p:nvCxnSpPr>
                <p:cNvPr id="610" name="Straight Connector 60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11" name="Straight Connector 61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2" name="Straight Connector 61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3" name="Straight Connector 61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4" name="Straight Connector 61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5" name="Straight Connector 61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6" name="Straight Connector 61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7" name="Straight Connector 61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8" name="Straight Connector 61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7" name="Rectangle 60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8" name="Rectangle 60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9" name="Rectangle 60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03" name="Rectangle 602"/>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619" name="Group 618"/>
          <p:cNvGrpSpPr/>
          <p:nvPr/>
        </p:nvGrpSpPr>
        <p:grpSpPr>
          <a:xfrm>
            <a:off x="2139466" y="3172989"/>
            <a:ext cx="540854" cy="333210"/>
            <a:chOff x="3240661" y="1005909"/>
            <a:chExt cx="540854" cy="333210"/>
          </a:xfrm>
        </p:grpSpPr>
        <p:grpSp>
          <p:nvGrpSpPr>
            <p:cNvPr id="620" name="Group 619"/>
            <p:cNvGrpSpPr/>
            <p:nvPr/>
          </p:nvGrpSpPr>
          <p:grpSpPr>
            <a:xfrm>
              <a:off x="3240661" y="1005909"/>
              <a:ext cx="540854" cy="333210"/>
              <a:chOff x="1926169" y="1632181"/>
              <a:chExt cx="540854" cy="333210"/>
            </a:xfrm>
          </p:grpSpPr>
          <p:sp>
            <p:nvSpPr>
              <p:cNvPr id="622" name="Rectangle 62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3" name="Rectangle 62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24" name="Group 623"/>
              <p:cNvGrpSpPr/>
              <p:nvPr/>
            </p:nvGrpSpPr>
            <p:grpSpPr>
              <a:xfrm>
                <a:off x="1989961" y="1665409"/>
                <a:ext cx="413499" cy="266755"/>
                <a:chOff x="1371600" y="2038342"/>
                <a:chExt cx="609600" cy="393263"/>
              </a:xfrm>
            </p:grpSpPr>
            <p:cxnSp>
              <p:nvCxnSpPr>
                <p:cNvPr id="628" name="Straight Connector 62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29" name="Straight Connector 62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0" name="Straight Connector 62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1" name="Straight Connector 63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2" name="Straight Connector 63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33" name="Straight Connector 63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34" name="Straight Connector 63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35" name="Straight Connector 63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36" name="Straight Connector 63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25" name="Rectangle 62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6" name="Rectangle 62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7" name="Rectangle 62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21" name="Rectangle 620"/>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637" name="Group 636"/>
          <p:cNvGrpSpPr/>
          <p:nvPr/>
        </p:nvGrpSpPr>
        <p:grpSpPr>
          <a:xfrm>
            <a:off x="1069099" y="4234217"/>
            <a:ext cx="540854" cy="333210"/>
            <a:chOff x="3240661" y="1005909"/>
            <a:chExt cx="540854" cy="333210"/>
          </a:xfrm>
        </p:grpSpPr>
        <p:grpSp>
          <p:nvGrpSpPr>
            <p:cNvPr id="638" name="Group 637"/>
            <p:cNvGrpSpPr/>
            <p:nvPr/>
          </p:nvGrpSpPr>
          <p:grpSpPr>
            <a:xfrm>
              <a:off x="3240661" y="1005909"/>
              <a:ext cx="540854" cy="333210"/>
              <a:chOff x="1926169" y="1632181"/>
              <a:chExt cx="540854" cy="333210"/>
            </a:xfrm>
          </p:grpSpPr>
          <p:sp>
            <p:nvSpPr>
              <p:cNvPr id="640" name="Rectangle 63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1" name="Rectangle 64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42" name="Group 641"/>
              <p:cNvGrpSpPr/>
              <p:nvPr/>
            </p:nvGrpSpPr>
            <p:grpSpPr>
              <a:xfrm>
                <a:off x="1989961" y="1665409"/>
                <a:ext cx="413499" cy="266755"/>
                <a:chOff x="1371600" y="2038342"/>
                <a:chExt cx="609600" cy="393263"/>
              </a:xfrm>
            </p:grpSpPr>
            <p:cxnSp>
              <p:nvCxnSpPr>
                <p:cNvPr id="646" name="Straight Connector 64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7" name="Straight Connector 64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8" name="Straight Connector 64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9" name="Straight Connector 64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50" name="Straight Connector 64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51" name="Straight Connector 65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2" name="Straight Connector 65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3" name="Straight Connector 65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4" name="Straight Connector 65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3" name="Rectangle 64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4" name="Rectangle 64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5" name="Rectangle 64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39" name="Rectangle 638"/>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655" name="Group 654"/>
          <p:cNvGrpSpPr/>
          <p:nvPr/>
        </p:nvGrpSpPr>
        <p:grpSpPr>
          <a:xfrm>
            <a:off x="1608365" y="4234217"/>
            <a:ext cx="540854" cy="333210"/>
            <a:chOff x="3240661" y="1005909"/>
            <a:chExt cx="540854" cy="333210"/>
          </a:xfrm>
        </p:grpSpPr>
        <p:grpSp>
          <p:nvGrpSpPr>
            <p:cNvPr id="656" name="Group 655"/>
            <p:cNvGrpSpPr/>
            <p:nvPr/>
          </p:nvGrpSpPr>
          <p:grpSpPr>
            <a:xfrm>
              <a:off x="3240661" y="1005909"/>
              <a:ext cx="540854" cy="333210"/>
              <a:chOff x="1926169" y="1632181"/>
              <a:chExt cx="540854" cy="333210"/>
            </a:xfrm>
          </p:grpSpPr>
          <p:sp>
            <p:nvSpPr>
              <p:cNvPr id="658" name="Rectangle 65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59" name="Rectangle 65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0" name="Group 659"/>
              <p:cNvGrpSpPr/>
              <p:nvPr/>
            </p:nvGrpSpPr>
            <p:grpSpPr>
              <a:xfrm>
                <a:off x="1989961" y="1665409"/>
                <a:ext cx="413499" cy="266755"/>
                <a:chOff x="1371600" y="2038342"/>
                <a:chExt cx="609600" cy="393263"/>
              </a:xfrm>
            </p:grpSpPr>
            <p:cxnSp>
              <p:nvCxnSpPr>
                <p:cNvPr id="664" name="Straight Connector 66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5" name="Straight Connector 66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6" name="Straight Connector 66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7" name="Straight Connector 66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8" name="Straight Connector 66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9" name="Straight Connector 66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70" name="Straight Connector 66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71" name="Straight Connector 67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2" name="Straight Connector 67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61" name="Rectangle 66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62" name="Rectangle 66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63" name="Rectangle 66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57" name="Rectangle 656"/>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sp>
        <p:nvSpPr>
          <p:cNvPr id="673" name="Can 220"/>
          <p:cNvSpPr/>
          <p:nvPr/>
        </p:nvSpPr>
        <p:spPr>
          <a:xfrm>
            <a:off x="2289801" y="4234215"/>
            <a:ext cx="325530" cy="368629"/>
          </a:xfrm>
          <a:prstGeom prst="can">
            <a:avLst/>
          </a:prstGeom>
          <a:solidFill>
            <a:srgbClr val="0070C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74" name="Group 673"/>
          <p:cNvGrpSpPr/>
          <p:nvPr/>
        </p:nvGrpSpPr>
        <p:grpSpPr>
          <a:xfrm>
            <a:off x="1600200" y="2642376"/>
            <a:ext cx="540854" cy="333210"/>
            <a:chOff x="2877183" y="2583280"/>
            <a:chExt cx="540854" cy="333210"/>
          </a:xfrm>
        </p:grpSpPr>
        <p:grpSp>
          <p:nvGrpSpPr>
            <p:cNvPr id="675" name="Group 674"/>
            <p:cNvGrpSpPr/>
            <p:nvPr/>
          </p:nvGrpSpPr>
          <p:grpSpPr>
            <a:xfrm>
              <a:off x="2877183" y="2583280"/>
              <a:ext cx="540854" cy="333210"/>
              <a:chOff x="1926169" y="1632181"/>
              <a:chExt cx="540854" cy="333210"/>
            </a:xfrm>
          </p:grpSpPr>
          <p:sp>
            <p:nvSpPr>
              <p:cNvPr id="678" name="Rectangle 67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9" name="Rectangle 67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80" name="Group 679"/>
              <p:cNvGrpSpPr/>
              <p:nvPr/>
            </p:nvGrpSpPr>
            <p:grpSpPr>
              <a:xfrm>
                <a:off x="1989961" y="1665409"/>
                <a:ext cx="413499" cy="266755"/>
                <a:chOff x="1371600" y="2038342"/>
                <a:chExt cx="609600" cy="393263"/>
              </a:xfrm>
            </p:grpSpPr>
            <p:cxnSp>
              <p:nvCxnSpPr>
                <p:cNvPr id="684" name="Straight Connector 68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5" name="Straight Connector 68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6" name="Straight Connector 68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7" name="Straight Connector 68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8" name="Straight Connector 68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9" name="Straight Connector 68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90" name="Straight Connector 68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91" name="Straight Connector 69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2" name="Straight Connector 69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81" name="Rectangle 68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2" name="Rectangle 68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3" name="Rectangle 68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76" name="Rectangle 675"/>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677"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3" name="Group 692"/>
          <p:cNvGrpSpPr/>
          <p:nvPr/>
        </p:nvGrpSpPr>
        <p:grpSpPr>
          <a:xfrm>
            <a:off x="1600200" y="3703602"/>
            <a:ext cx="540854" cy="333210"/>
            <a:chOff x="2877183" y="2583280"/>
            <a:chExt cx="540854" cy="333210"/>
          </a:xfrm>
        </p:grpSpPr>
        <p:grpSp>
          <p:nvGrpSpPr>
            <p:cNvPr id="694" name="Group 693"/>
            <p:cNvGrpSpPr/>
            <p:nvPr/>
          </p:nvGrpSpPr>
          <p:grpSpPr>
            <a:xfrm>
              <a:off x="2877183" y="2583280"/>
              <a:ext cx="540854" cy="333210"/>
              <a:chOff x="1926169" y="1632181"/>
              <a:chExt cx="540854" cy="333210"/>
            </a:xfrm>
          </p:grpSpPr>
          <p:sp>
            <p:nvSpPr>
              <p:cNvPr id="697" name="Rectangle 696"/>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8" name="Rectangle 697"/>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99" name="Group 698"/>
              <p:cNvGrpSpPr/>
              <p:nvPr/>
            </p:nvGrpSpPr>
            <p:grpSpPr>
              <a:xfrm>
                <a:off x="1989961" y="1665409"/>
                <a:ext cx="413499" cy="266755"/>
                <a:chOff x="1371600" y="2038342"/>
                <a:chExt cx="609600" cy="393263"/>
              </a:xfrm>
            </p:grpSpPr>
            <p:cxnSp>
              <p:nvCxnSpPr>
                <p:cNvPr id="703" name="Straight Connector 702"/>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04" name="Straight Connector 703"/>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05" name="Straight Connector 704"/>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06" name="Straight Connector 705"/>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07" name="Straight Connector 706"/>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08" name="Straight Connector 707"/>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09" name="Straight Connector 708"/>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10" name="Straight Connector 709"/>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11" name="Straight Connector 710"/>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00" name="Rectangle 699"/>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1" name="Rectangle 700"/>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2" name="Rectangle 701"/>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95" name="Rectangle 694"/>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696"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12" name="Straight Arrow Connector 711"/>
          <p:cNvCxnSpPr>
            <a:stCxn id="569" idx="2"/>
            <a:endCxn id="756" idx="0"/>
          </p:cNvCxnSpPr>
          <p:nvPr/>
        </p:nvCxnSpPr>
        <p:spPr>
          <a:xfrm flipH="1">
            <a:off x="1869301" y="1878276"/>
            <a:ext cx="1441" cy="320302"/>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713" name="Straight Arrow Connector 712"/>
          <p:cNvCxnSpPr>
            <a:stCxn id="758" idx="2"/>
            <a:endCxn id="677" idx="1"/>
          </p:cNvCxnSpPr>
          <p:nvPr/>
        </p:nvCxnSpPr>
        <p:spPr>
          <a:xfrm flipH="1">
            <a:off x="1868266" y="2408889"/>
            <a:ext cx="2476" cy="300662"/>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714" name="Straight Arrow Connector 713"/>
          <p:cNvCxnSpPr>
            <a:stCxn id="677" idx="3"/>
            <a:endCxn id="603" idx="0"/>
          </p:cNvCxnSpPr>
          <p:nvPr/>
        </p:nvCxnSpPr>
        <p:spPr>
          <a:xfrm>
            <a:off x="1868266" y="2904050"/>
            <a:ext cx="1035" cy="355754"/>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715" name="Straight Arrow Connector 714"/>
          <p:cNvCxnSpPr>
            <a:stCxn id="603" idx="2"/>
            <a:endCxn id="696" idx="1"/>
          </p:cNvCxnSpPr>
          <p:nvPr/>
        </p:nvCxnSpPr>
        <p:spPr>
          <a:xfrm flipH="1">
            <a:off x="1868266" y="3424420"/>
            <a:ext cx="1035" cy="346357"/>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716" name="Straight Arrow Connector 715"/>
          <p:cNvCxnSpPr>
            <a:stCxn id="696" idx="3"/>
            <a:endCxn id="641" idx="0"/>
          </p:cNvCxnSpPr>
          <p:nvPr/>
        </p:nvCxnSpPr>
        <p:spPr>
          <a:xfrm flipH="1">
            <a:off x="1339641" y="3965276"/>
            <a:ext cx="528625" cy="305025"/>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717" name="Straight Arrow Connector 716"/>
          <p:cNvCxnSpPr>
            <a:stCxn id="698" idx="2"/>
            <a:endCxn id="673" idx="1"/>
          </p:cNvCxnSpPr>
          <p:nvPr/>
        </p:nvCxnSpPr>
        <p:spPr>
          <a:xfrm>
            <a:off x="1870742" y="4000728"/>
            <a:ext cx="581824" cy="233487"/>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grpSp>
        <p:nvGrpSpPr>
          <p:cNvPr id="718" name="Group 717"/>
          <p:cNvGrpSpPr/>
          <p:nvPr/>
        </p:nvGrpSpPr>
        <p:grpSpPr>
          <a:xfrm>
            <a:off x="521668" y="2111763"/>
            <a:ext cx="540854" cy="333210"/>
            <a:chOff x="3240661" y="1005909"/>
            <a:chExt cx="540854" cy="333210"/>
          </a:xfrm>
        </p:grpSpPr>
        <p:grpSp>
          <p:nvGrpSpPr>
            <p:cNvPr id="719" name="Group 718"/>
            <p:cNvGrpSpPr/>
            <p:nvPr/>
          </p:nvGrpSpPr>
          <p:grpSpPr>
            <a:xfrm>
              <a:off x="3240661" y="1005909"/>
              <a:ext cx="540854" cy="333210"/>
              <a:chOff x="1926169" y="1632181"/>
              <a:chExt cx="540854" cy="333210"/>
            </a:xfrm>
          </p:grpSpPr>
          <p:sp>
            <p:nvSpPr>
              <p:cNvPr id="721" name="Rectangle 720"/>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2" name="Rectangle 721"/>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23" name="Group 722"/>
              <p:cNvGrpSpPr/>
              <p:nvPr/>
            </p:nvGrpSpPr>
            <p:grpSpPr>
              <a:xfrm>
                <a:off x="1989961" y="1665409"/>
                <a:ext cx="413499" cy="266755"/>
                <a:chOff x="1371600" y="2038342"/>
                <a:chExt cx="609600" cy="393263"/>
              </a:xfrm>
            </p:grpSpPr>
            <p:cxnSp>
              <p:nvCxnSpPr>
                <p:cNvPr id="727" name="Straight Connector 726"/>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28" name="Straight Connector 727"/>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29" name="Straight Connector 728"/>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30" name="Straight Connector 729"/>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31" name="Straight Connector 730"/>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32" name="Straight Connector 731"/>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33" name="Straight Connector 732"/>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34" name="Straight Connector 733"/>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35" name="Straight Connector 734"/>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24" name="Rectangle 723"/>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5" name="Rectangle 724"/>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6" name="Rectangle 725"/>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20" name="Rectangle 719"/>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736" name="Group 735"/>
          <p:cNvGrpSpPr/>
          <p:nvPr/>
        </p:nvGrpSpPr>
        <p:grpSpPr>
          <a:xfrm>
            <a:off x="1060934" y="2111763"/>
            <a:ext cx="540854" cy="333210"/>
            <a:chOff x="3240661" y="1005909"/>
            <a:chExt cx="540854" cy="333210"/>
          </a:xfrm>
        </p:grpSpPr>
        <p:grpSp>
          <p:nvGrpSpPr>
            <p:cNvPr id="737" name="Group 736"/>
            <p:cNvGrpSpPr/>
            <p:nvPr/>
          </p:nvGrpSpPr>
          <p:grpSpPr>
            <a:xfrm>
              <a:off x="3240661" y="1005909"/>
              <a:ext cx="540854" cy="333210"/>
              <a:chOff x="1926169" y="1632181"/>
              <a:chExt cx="540854" cy="333210"/>
            </a:xfrm>
          </p:grpSpPr>
          <p:sp>
            <p:nvSpPr>
              <p:cNvPr id="739" name="Rectangle 738"/>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0" name="Rectangle 739"/>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41" name="Group 740"/>
              <p:cNvGrpSpPr/>
              <p:nvPr/>
            </p:nvGrpSpPr>
            <p:grpSpPr>
              <a:xfrm>
                <a:off x="1989961" y="1665409"/>
                <a:ext cx="413499" cy="266755"/>
                <a:chOff x="1371600" y="2038342"/>
                <a:chExt cx="609600" cy="393263"/>
              </a:xfrm>
            </p:grpSpPr>
            <p:cxnSp>
              <p:nvCxnSpPr>
                <p:cNvPr id="745" name="Straight Connector 744"/>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46" name="Straight Connector 745"/>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47" name="Straight Connector 746"/>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48" name="Straight Connector 747"/>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49" name="Straight Connector 748"/>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50" name="Straight Connector 749"/>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51" name="Straight Connector 750"/>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52" name="Straight Connector 751"/>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53" name="Straight Connector 752"/>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42" name="Rectangle 741"/>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3" name="Rectangle 742"/>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4" name="Rectangle 743"/>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38" name="Rectangle 737"/>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754" name="Group 753"/>
          <p:cNvGrpSpPr/>
          <p:nvPr/>
        </p:nvGrpSpPr>
        <p:grpSpPr>
          <a:xfrm>
            <a:off x="1600200" y="2111763"/>
            <a:ext cx="540854" cy="333210"/>
            <a:chOff x="3240661" y="1005909"/>
            <a:chExt cx="540854" cy="333210"/>
          </a:xfrm>
        </p:grpSpPr>
        <p:grpSp>
          <p:nvGrpSpPr>
            <p:cNvPr id="755" name="Group 754"/>
            <p:cNvGrpSpPr/>
            <p:nvPr/>
          </p:nvGrpSpPr>
          <p:grpSpPr>
            <a:xfrm>
              <a:off x="3240661" y="1005909"/>
              <a:ext cx="540854" cy="333210"/>
              <a:chOff x="1926169" y="1632181"/>
              <a:chExt cx="540854" cy="333210"/>
            </a:xfrm>
          </p:grpSpPr>
          <p:sp>
            <p:nvSpPr>
              <p:cNvPr id="757" name="Rectangle 756"/>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8" name="Rectangle 757"/>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59" name="Group 758"/>
              <p:cNvGrpSpPr/>
              <p:nvPr/>
            </p:nvGrpSpPr>
            <p:grpSpPr>
              <a:xfrm>
                <a:off x="1989961" y="1665409"/>
                <a:ext cx="413499" cy="266755"/>
                <a:chOff x="1371600" y="2038342"/>
                <a:chExt cx="609600" cy="393263"/>
              </a:xfrm>
            </p:grpSpPr>
            <p:cxnSp>
              <p:nvCxnSpPr>
                <p:cNvPr id="763" name="Straight Connector 762"/>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64" name="Straight Connector 763"/>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65" name="Straight Connector 764"/>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66" name="Straight Connector 765"/>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67" name="Straight Connector 766"/>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68" name="Straight Connector 767"/>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69" name="Straight Connector 768"/>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70" name="Straight Connector 769"/>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71" name="Straight Connector 770"/>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60" name="Rectangle 759"/>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1" name="Rectangle 760"/>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2" name="Rectangle 761"/>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56" name="Rectangle 755"/>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772" name="Group 771"/>
          <p:cNvGrpSpPr/>
          <p:nvPr/>
        </p:nvGrpSpPr>
        <p:grpSpPr>
          <a:xfrm>
            <a:off x="2139466" y="2111763"/>
            <a:ext cx="540854" cy="333210"/>
            <a:chOff x="3240661" y="1005909"/>
            <a:chExt cx="540854" cy="333210"/>
          </a:xfrm>
        </p:grpSpPr>
        <p:grpSp>
          <p:nvGrpSpPr>
            <p:cNvPr id="773" name="Group 772"/>
            <p:cNvGrpSpPr/>
            <p:nvPr/>
          </p:nvGrpSpPr>
          <p:grpSpPr>
            <a:xfrm>
              <a:off x="3240661" y="1005909"/>
              <a:ext cx="540854" cy="333210"/>
              <a:chOff x="1926169" y="1632181"/>
              <a:chExt cx="540854" cy="333210"/>
            </a:xfrm>
          </p:grpSpPr>
          <p:sp>
            <p:nvSpPr>
              <p:cNvPr id="775" name="Rectangle 774"/>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6" name="Rectangle 775"/>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77" name="Group 776"/>
              <p:cNvGrpSpPr/>
              <p:nvPr/>
            </p:nvGrpSpPr>
            <p:grpSpPr>
              <a:xfrm>
                <a:off x="1989961" y="1665409"/>
                <a:ext cx="413499" cy="266755"/>
                <a:chOff x="1371600" y="2038342"/>
                <a:chExt cx="609600" cy="393263"/>
              </a:xfrm>
            </p:grpSpPr>
            <p:cxnSp>
              <p:nvCxnSpPr>
                <p:cNvPr id="781" name="Straight Connector 780"/>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82" name="Straight Connector 781"/>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83" name="Straight Connector 782"/>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84" name="Straight Connector 783"/>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85" name="Straight Connector 784"/>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86" name="Straight Connector 785"/>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87" name="Straight Connector 786"/>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88" name="Straight Connector 787"/>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89" name="Straight Connector 788"/>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8" name="Rectangle 777"/>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9" name="Rectangle 778"/>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0" name="Rectangle 779"/>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74" name="Rectangle 773"/>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790" name="Group 789"/>
          <p:cNvGrpSpPr/>
          <p:nvPr/>
        </p:nvGrpSpPr>
        <p:grpSpPr>
          <a:xfrm>
            <a:off x="2678732" y="2111763"/>
            <a:ext cx="540854" cy="333210"/>
            <a:chOff x="3240661" y="1005909"/>
            <a:chExt cx="540854" cy="333210"/>
          </a:xfrm>
        </p:grpSpPr>
        <p:grpSp>
          <p:nvGrpSpPr>
            <p:cNvPr id="791" name="Group 790"/>
            <p:cNvGrpSpPr/>
            <p:nvPr/>
          </p:nvGrpSpPr>
          <p:grpSpPr>
            <a:xfrm>
              <a:off x="3240661" y="1005909"/>
              <a:ext cx="540854" cy="333210"/>
              <a:chOff x="1926169" y="1632181"/>
              <a:chExt cx="540854" cy="333210"/>
            </a:xfrm>
          </p:grpSpPr>
          <p:sp>
            <p:nvSpPr>
              <p:cNvPr id="793" name="Rectangle 792"/>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4" name="Rectangle 793"/>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95" name="Group 794"/>
              <p:cNvGrpSpPr/>
              <p:nvPr/>
            </p:nvGrpSpPr>
            <p:grpSpPr>
              <a:xfrm>
                <a:off x="1989961" y="1665409"/>
                <a:ext cx="413499" cy="266755"/>
                <a:chOff x="1371600" y="2038342"/>
                <a:chExt cx="609600" cy="393263"/>
              </a:xfrm>
            </p:grpSpPr>
            <p:cxnSp>
              <p:nvCxnSpPr>
                <p:cNvPr id="799" name="Straight Connector 798"/>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00" name="Straight Connector 799"/>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01" name="Straight Connector 800"/>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02" name="Straight Connector 801"/>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03" name="Straight Connector 802"/>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04" name="Straight Connector 803"/>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05" name="Straight Connector 804"/>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06" name="Straight Connector 805"/>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07" name="Straight Connector 806"/>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96" name="Rectangle 795"/>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7" name="Rectangle 796"/>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8" name="Rectangle 797"/>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92" name="Rectangle 791"/>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cxnSp>
        <p:nvCxnSpPr>
          <p:cNvPr id="808" name="Straight Arrow Connector 807"/>
          <p:cNvCxnSpPr>
            <a:stCxn id="758" idx="2"/>
            <a:endCxn id="605" idx="0"/>
          </p:cNvCxnSpPr>
          <p:nvPr/>
        </p:nvCxnSpPr>
        <p:spPr>
          <a:xfrm>
            <a:off x="1870742" y="2408889"/>
            <a:ext cx="0" cy="800184"/>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09" name="Straight Arrow Connector 808"/>
          <p:cNvCxnSpPr>
            <a:stCxn id="603" idx="2"/>
            <a:endCxn id="659" idx="0"/>
          </p:cNvCxnSpPr>
          <p:nvPr/>
        </p:nvCxnSpPr>
        <p:spPr>
          <a:xfrm>
            <a:off x="1869301" y="3424420"/>
            <a:ext cx="9606" cy="845881"/>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0" name="Straight Arrow Connector 809"/>
          <p:cNvCxnSpPr>
            <a:endCxn id="756" idx="0"/>
          </p:cNvCxnSpPr>
          <p:nvPr/>
        </p:nvCxnSpPr>
        <p:spPr>
          <a:xfrm>
            <a:off x="1863848" y="1314800"/>
            <a:ext cx="5453" cy="883778"/>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1" name="Straight Arrow Connector 810"/>
          <p:cNvCxnSpPr>
            <a:stCxn id="605" idx="2"/>
            <a:endCxn id="673" idx="1"/>
          </p:cNvCxnSpPr>
          <p:nvPr/>
        </p:nvCxnSpPr>
        <p:spPr>
          <a:xfrm>
            <a:off x="1870742" y="3470115"/>
            <a:ext cx="581824" cy="764100"/>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2" name="Straight Arrow Connector 811"/>
          <p:cNvCxnSpPr>
            <a:stCxn id="567" idx="3"/>
            <a:endCxn id="740" idx="0"/>
          </p:cNvCxnSpPr>
          <p:nvPr/>
        </p:nvCxnSpPr>
        <p:spPr>
          <a:xfrm flipH="1">
            <a:off x="1331476" y="1842824"/>
            <a:ext cx="536790" cy="305023"/>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3" name="Straight Arrow Connector 812"/>
          <p:cNvCxnSpPr>
            <a:stCxn id="567" idx="3"/>
            <a:endCxn id="722" idx="0"/>
          </p:cNvCxnSpPr>
          <p:nvPr/>
        </p:nvCxnSpPr>
        <p:spPr>
          <a:xfrm flipH="1">
            <a:off x="792210" y="1842824"/>
            <a:ext cx="1076056" cy="305023"/>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4" name="Straight Arrow Connector 813"/>
          <p:cNvCxnSpPr>
            <a:stCxn id="567" idx="3"/>
            <a:endCxn id="776" idx="0"/>
          </p:cNvCxnSpPr>
          <p:nvPr/>
        </p:nvCxnSpPr>
        <p:spPr>
          <a:xfrm>
            <a:off x="1868266" y="1842824"/>
            <a:ext cx="541742" cy="305023"/>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5" name="Straight Arrow Connector 814"/>
          <p:cNvCxnSpPr>
            <a:stCxn id="567" idx="3"/>
            <a:endCxn id="794" idx="0"/>
          </p:cNvCxnSpPr>
          <p:nvPr/>
        </p:nvCxnSpPr>
        <p:spPr>
          <a:xfrm>
            <a:off x="1868266" y="1842824"/>
            <a:ext cx="1081008" cy="305023"/>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6" name="Straight Arrow Connector 815"/>
          <p:cNvCxnSpPr>
            <a:endCxn id="567" idx="1"/>
          </p:cNvCxnSpPr>
          <p:nvPr/>
        </p:nvCxnSpPr>
        <p:spPr>
          <a:xfrm>
            <a:off x="1866574" y="1212067"/>
            <a:ext cx="1692" cy="436258"/>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7" name="Straight Arrow Connector 816"/>
          <p:cNvCxnSpPr>
            <a:stCxn id="679" idx="2"/>
            <a:endCxn id="587" idx="0"/>
          </p:cNvCxnSpPr>
          <p:nvPr/>
        </p:nvCxnSpPr>
        <p:spPr>
          <a:xfrm flipH="1">
            <a:off x="1331476" y="2939502"/>
            <a:ext cx="539266" cy="269571"/>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8" name="Straight Arrow Connector 817"/>
          <p:cNvCxnSpPr>
            <a:stCxn id="679" idx="2"/>
            <a:endCxn id="623" idx="0"/>
          </p:cNvCxnSpPr>
          <p:nvPr/>
        </p:nvCxnSpPr>
        <p:spPr>
          <a:xfrm>
            <a:off x="1870742" y="2939502"/>
            <a:ext cx="539266" cy="269571"/>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cxnSp>
        <p:nvCxnSpPr>
          <p:cNvPr id="819" name="Straight Arrow Connector 818"/>
          <p:cNvCxnSpPr>
            <a:stCxn id="698" idx="2"/>
            <a:endCxn id="659" idx="0"/>
          </p:cNvCxnSpPr>
          <p:nvPr/>
        </p:nvCxnSpPr>
        <p:spPr>
          <a:xfrm>
            <a:off x="1870742" y="4000728"/>
            <a:ext cx="8165" cy="269573"/>
          </a:xfrm>
          <a:prstGeom prst="straightConnector1">
            <a:avLst/>
          </a:prstGeom>
          <a:noFill/>
          <a:ln w="38100" cap="flat" cmpd="sng" algn="ctr">
            <a:solidFill>
              <a:srgbClr val="4F81BD"/>
            </a:solidFill>
            <a:prstDash val="sysDash"/>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410556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wipe(up)">
                                      <p:cBhvr>
                                        <p:cTn id="7" dur="500"/>
                                        <p:tgtEl>
                                          <p:spTgt spid="8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8"/>
                                        </p:tgtEl>
                                        <p:attrNameLst>
                                          <p:attrName>style.visibility</p:attrName>
                                        </p:attrNameLst>
                                      </p:cBhvr>
                                      <p:to>
                                        <p:strVal val="visible"/>
                                      </p:to>
                                    </p:set>
                                    <p:animEffect transition="in" filter="wipe(up)">
                                      <p:cBhvr>
                                        <p:cTn id="11" dur="500"/>
                                        <p:tgtEl>
                                          <p:spTgt spid="8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09"/>
                                        </p:tgtEl>
                                        <p:attrNameLst>
                                          <p:attrName>style.visibility</p:attrName>
                                        </p:attrNameLst>
                                      </p:cBhvr>
                                      <p:to>
                                        <p:strVal val="visible"/>
                                      </p:to>
                                    </p:set>
                                    <p:animEffect transition="in" filter="wipe(up)">
                                      <p:cBhvr>
                                        <p:cTn id="15" dur="500"/>
                                        <p:tgtEl>
                                          <p:spTgt spid="809"/>
                                        </p:tgtEl>
                                      </p:cBhvr>
                                    </p:animEffect>
                                  </p:childTnLst>
                                </p:cTn>
                              </p:par>
                              <p:par>
                                <p:cTn id="16" presetID="22" presetClass="entr" presetSubtype="1" fill="hold" nodeType="withEffect">
                                  <p:stCondLst>
                                    <p:cond delay="0"/>
                                  </p:stCondLst>
                                  <p:childTnLst>
                                    <p:set>
                                      <p:cBhvr>
                                        <p:cTn id="17" dur="1" fill="hold">
                                          <p:stCondLst>
                                            <p:cond delay="0"/>
                                          </p:stCondLst>
                                        </p:cTn>
                                        <p:tgtEl>
                                          <p:spTgt spid="811"/>
                                        </p:tgtEl>
                                        <p:attrNameLst>
                                          <p:attrName>style.visibility</p:attrName>
                                        </p:attrNameLst>
                                      </p:cBhvr>
                                      <p:to>
                                        <p:strVal val="visible"/>
                                      </p:to>
                                    </p:set>
                                    <p:animEffect transition="in" filter="wipe(up)">
                                      <p:cBhvr>
                                        <p:cTn id="18" dur="500"/>
                                        <p:tgtEl>
                                          <p:spTgt spid="8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10"/>
                                        </p:tgtEl>
                                      </p:cBhvr>
                                    </p:animEffect>
                                    <p:set>
                                      <p:cBhvr>
                                        <p:cTn id="23" dur="1" fill="hold">
                                          <p:stCondLst>
                                            <p:cond delay="499"/>
                                          </p:stCondLst>
                                        </p:cTn>
                                        <p:tgtEl>
                                          <p:spTgt spid="81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808"/>
                                        </p:tgtEl>
                                      </p:cBhvr>
                                    </p:animEffect>
                                    <p:set>
                                      <p:cBhvr>
                                        <p:cTn id="26" dur="1" fill="hold">
                                          <p:stCondLst>
                                            <p:cond delay="499"/>
                                          </p:stCondLst>
                                        </p:cTn>
                                        <p:tgtEl>
                                          <p:spTgt spid="80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811"/>
                                        </p:tgtEl>
                                      </p:cBhvr>
                                    </p:animEffect>
                                    <p:set>
                                      <p:cBhvr>
                                        <p:cTn id="29" dur="1" fill="hold">
                                          <p:stCondLst>
                                            <p:cond delay="499"/>
                                          </p:stCondLst>
                                        </p:cTn>
                                        <p:tgtEl>
                                          <p:spTgt spid="8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09"/>
                                        </p:tgtEl>
                                      </p:cBhvr>
                                    </p:animEffect>
                                    <p:set>
                                      <p:cBhvr>
                                        <p:cTn id="32" dur="1" fill="hold">
                                          <p:stCondLst>
                                            <p:cond delay="499"/>
                                          </p:stCondLst>
                                        </p:cTn>
                                        <p:tgtEl>
                                          <p:spTgt spid="80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6"/>
                                        </p:tgtEl>
                                        <p:attrNameLst>
                                          <p:attrName>style.visibility</p:attrName>
                                        </p:attrNameLst>
                                      </p:cBhvr>
                                      <p:to>
                                        <p:strVal val="visible"/>
                                      </p:to>
                                    </p:set>
                                    <p:animEffect transition="in" filter="fade">
                                      <p:cBhvr>
                                        <p:cTn id="37" dur="500"/>
                                        <p:tgtEl>
                                          <p:spTgt spid="736"/>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772"/>
                                        </p:tgtEl>
                                        <p:attrNameLst>
                                          <p:attrName>style.visibility</p:attrName>
                                        </p:attrNameLst>
                                      </p:cBhvr>
                                      <p:to>
                                        <p:strVal val="visible"/>
                                      </p:to>
                                    </p:set>
                                    <p:animEffect transition="in" filter="fade">
                                      <p:cBhvr>
                                        <p:cTn id="41" dur="500"/>
                                        <p:tgtEl>
                                          <p:spTgt spid="772"/>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18"/>
                                        </p:tgtEl>
                                        <p:attrNameLst>
                                          <p:attrName>style.visibility</p:attrName>
                                        </p:attrNameLst>
                                      </p:cBhvr>
                                      <p:to>
                                        <p:strVal val="visible"/>
                                      </p:to>
                                    </p:set>
                                    <p:animEffect transition="in" filter="fade">
                                      <p:cBhvr>
                                        <p:cTn id="45" dur="500"/>
                                        <p:tgtEl>
                                          <p:spTgt spid="7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790"/>
                                        </p:tgtEl>
                                        <p:attrNameLst>
                                          <p:attrName>style.visibility</p:attrName>
                                        </p:attrNameLst>
                                      </p:cBhvr>
                                      <p:to>
                                        <p:strVal val="visible"/>
                                      </p:to>
                                    </p:set>
                                    <p:animEffect transition="in" filter="fade">
                                      <p:cBhvr>
                                        <p:cTn id="49" dur="500"/>
                                        <p:tgtEl>
                                          <p:spTgt spid="79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4"/>
                                        </p:tgtEl>
                                        <p:attrNameLst>
                                          <p:attrName>style.visibility</p:attrName>
                                        </p:attrNameLst>
                                      </p:cBhvr>
                                      <p:to>
                                        <p:strVal val="visible"/>
                                      </p:to>
                                    </p:set>
                                    <p:animEffect transition="in" filter="fade">
                                      <p:cBhvr>
                                        <p:cTn id="54" dur="500"/>
                                        <p:tgtEl>
                                          <p:spTgt spid="564"/>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816"/>
                                        </p:tgtEl>
                                        <p:attrNameLst>
                                          <p:attrName>style.visibility</p:attrName>
                                        </p:attrNameLst>
                                      </p:cBhvr>
                                      <p:to>
                                        <p:strVal val="visible"/>
                                      </p:to>
                                    </p:set>
                                    <p:animEffect transition="in" filter="wipe(up)">
                                      <p:cBhvr>
                                        <p:cTn id="58" dur="500"/>
                                        <p:tgtEl>
                                          <p:spTgt spid="816"/>
                                        </p:tgtEl>
                                      </p:cBhvr>
                                    </p:animEffect>
                                  </p:childTnLst>
                                </p:cTn>
                              </p:par>
                              <p:par>
                                <p:cTn id="59" presetID="22" presetClass="entr" presetSubtype="1" fill="hold" nodeType="withEffect">
                                  <p:stCondLst>
                                    <p:cond delay="300"/>
                                  </p:stCondLst>
                                  <p:childTnLst>
                                    <p:set>
                                      <p:cBhvr>
                                        <p:cTn id="60" dur="1" fill="hold">
                                          <p:stCondLst>
                                            <p:cond delay="0"/>
                                          </p:stCondLst>
                                        </p:cTn>
                                        <p:tgtEl>
                                          <p:spTgt spid="812"/>
                                        </p:tgtEl>
                                        <p:attrNameLst>
                                          <p:attrName>style.visibility</p:attrName>
                                        </p:attrNameLst>
                                      </p:cBhvr>
                                      <p:to>
                                        <p:strVal val="visible"/>
                                      </p:to>
                                    </p:set>
                                    <p:animEffect transition="in" filter="wipe(up)">
                                      <p:cBhvr>
                                        <p:cTn id="61" dur="500"/>
                                        <p:tgtEl>
                                          <p:spTgt spid="812"/>
                                        </p:tgtEl>
                                      </p:cBhvr>
                                    </p:animEffect>
                                  </p:childTnLst>
                                </p:cTn>
                              </p:par>
                              <p:par>
                                <p:cTn id="62" presetID="22" presetClass="entr" presetSubtype="1" fill="hold" nodeType="withEffect">
                                  <p:stCondLst>
                                    <p:cond delay="1000"/>
                                  </p:stCondLst>
                                  <p:childTnLst>
                                    <p:set>
                                      <p:cBhvr>
                                        <p:cTn id="63" dur="1" fill="hold">
                                          <p:stCondLst>
                                            <p:cond delay="0"/>
                                          </p:stCondLst>
                                        </p:cTn>
                                        <p:tgtEl>
                                          <p:spTgt spid="813"/>
                                        </p:tgtEl>
                                        <p:attrNameLst>
                                          <p:attrName>style.visibility</p:attrName>
                                        </p:attrNameLst>
                                      </p:cBhvr>
                                      <p:to>
                                        <p:strVal val="visible"/>
                                      </p:to>
                                    </p:set>
                                    <p:animEffect transition="in" filter="wipe(up)">
                                      <p:cBhvr>
                                        <p:cTn id="64" dur="700"/>
                                        <p:tgtEl>
                                          <p:spTgt spid="813"/>
                                        </p:tgtEl>
                                      </p:cBhvr>
                                    </p:animEffect>
                                  </p:childTnLst>
                                </p:cTn>
                              </p:par>
                              <p:par>
                                <p:cTn id="65" presetID="22" presetClass="entr" presetSubtype="1" fill="hold" nodeType="withEffect">
                                  <p:stCondLst>
                                    <p:cond delay="300"/>
                                  </p:stCondLst>
                                  <p:childTnLst>
                                    <p:set>
                                      <p:cBhvr>
                                        <p:cTn id="66" dur="1" fill="hold">
                                          <p:stCondLst>
                                            <p:cond delay="0"/>
                                          </p:stCondLst>
                                        </p:cTn>
                                        <p:tgtEl>
                                          <p:spTgt spid="814"/>
                                        </p:tgtEl>
                                        <p:attrNameLst>
                                          <p:attrName>style.visibility</p:attrName>
                                        </p:attrNameLst>
                                      </p:cBhvr>
                                      <p:to>
                                        <p:strVal val="visible"/>
                                      </p:to>
                                    </p:set>
                                    <p:animEffect transition="in" filter="wipe(up)">
                                      <p:cBhvr>
                                        <p:cTn id="67" dur="500"/>
                                        <p:tgtEl>
                                          <p:spTgt spid="814"/>
                                        </p:tgtEl>
                                      </p:cBhvr>
                                    </p:animEffect>
                                  </p:childTnLst>
                                </p:cTn>
                              </p:par>
                              <p:par>
                                <p:cTn id="68" presetID="22" presetClass="entr" presetSubtype="1" fill="hold" nodeType="withEffect">
                                  <p:stCondLst>
                                    <p:cond delay="400"/>
                                  </p:stCondLst>
                                  <p:childTnLst>
                                    <p:set>
                                      <p:cBhvr>
                                        <p:cTn id="69" dur="1" fill="hold">
                                          <p:stCondLst>
                                            <p:cond delay="0"/>
                                          </p:stCondLst>
                                        </p:cTn>
                                        <p:tgtEl>
                                          <p:spTgt spid="815"/>
                                        </p:tgtEl>
                                        <p:attrNameLst>
                                          <p:attrName>style.visibility</p:attrName>
                                        </p:attrNameLst>
                                      </p:cBhvr>
                                      <p:to>
                                        <p:strVal val="visible"/>
                                      </p:to>
                                    </p:set>
                                    <p:animEffect transition="in" filter="wipe(up)">
                                      <p:cBhvr>
                                        <p:cTn id="70" dur="500"/>
                                        <p:tgtEl>
                                          <p:spTgt spid="815"/>
                                        </p:tgtEl>
                                      </p:cBhvr>
                                    </p:animEffect>
                                  </p:childTnLst>
                                </p:cTn>
                              </p:par>
                              <p:par>
                                <p:cTn id="71" presetID="22" presetClass="entr" presetSubtype="1" fill="hold" nodeType="withEffect">
                                  <p:stCondLst>
                                    <p:cond delay="1000"/>
                                  </p:stCondLst>
                                  <p:childTnLst>
                                    <p:set>
                                      <p:cBhvr>
                                        <p:cTn id="72" dur="1" fill="hold">
                                          <p:stCondLst>
                                            <p:cond delay="0"/>
                                          </p:stCondLst>
                                        </p:cTn>
                                        <p:tgtEl>
                                          <p:spTgt spid="712"/>
                                        </p:tgtEl>
                                        <p:attrNameLst>
                                          <p:attrName>style.visibility</p:attrName>
                                        </p:attrNameLst>
                                      </p:cBhvr>
                                      <p:to>
                                        <p:strVal val="visible"/>
                                      </p:to>
                                    </p:set>
                                    <p:animEffect transition="in" filter="wipe(up)">
                                      <p:cBhvr>
                                        <p:cTn id="73" dur="500"/>
                                        <p:tgtEl>
                                          <p:spTgt spid="7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812"/>
                                        </p:tgtEl>
                                      </p:cBhvr>
                                    </p:animEffect>
                                    <p:set>
                                      <p:cBhvr>
                                        <p:cTn id="78" dur="1" fill="hold">
                                          <p:stCondLst>
                                            <p:cond delay="499"/>
                                          </p:stCondLst>
                                        </p:cTn>
                                        <p:tgtEl>
                                          <p:spTgt spid="81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813"/>
                                        </p:tgtEl>
                                      </p:cBhvr>
                                    </p:animEffect>
                                    <p:set>
                                      <p:cBhvr>
                                        <p:cTn id="81" dur="1" fill="hold">
                                          <p:stCondLst>
                                            <p:cond delay="499"/>
                                          </p:stCondLst>
                                        </p:cTn>
                                        <p:tgtEl>
                                          <p:spTgt spid="81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14"/>
                                        </p:tgtEl>
                                      </p:cBhvr>
                                    </p:animEffect>
                                    <p:set>
                                      <p:cBhvr>
                                        <p:cTn id="84" dur="1" fill="hold">
                                          <p:stCondLst>
                                            <p:cond delay="499"/>
                                          </p:stCondLst>
                                        </p:cTn>
                                        <p:tgtEl>
                                          <p:spTgt spid="81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815"/>
                                        </p:tgtEl>
                                      </p:cBhvr>
                                    </p:animEffect>
                                    <p:set>
                                      <p:cBhvr>
                                        <p:cTn id="87" dur="1" fill="hold">
                                          <p:stCondLst>
                                            <p:cond delay="499"/>
                                          </p:stCondLst>
                                        </p:cTn>
                                        <p:tgtEl>
                                          <p:spTgt spid="815"/>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712"/>
                                        </p:tgtEl>
                                      </p:cBhvr>
                                    </p:animEffect>
                                    <p:set>
                                      <p:cBhvr>
                                        <p:cTn id="90" dur="1" fill="hold">
                                          <p:stCondLst>
                                            <p:cond delay="499"/>
                                          </p:stCondLst>
                                        </p:cTn>
                                        <p:tgtEl>
                                          <p:spTgt spid="71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83"/>
                                        </p:tgtEl>
                                        <p:attrNameLst>
                                          <p:attrName>style.visibility</p:attrName>
                                        </p:attrNameLst>
                                      </p:cBhvr>
                                      <p:to>
                                        <p:strVal val="visible"/>
                                      </p:to>
                                    </p:set>
                                    <p:animEffect transition="in" filter="fade">
                                      <p:cBhvr>
                                        <p:cTn id="95" dur="500"/>
                                        <p:tgtEl>
                                          <p:spTgt spid="583"/>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619"/>
                                        </p:tgtEl>
                                        <p:attrNameLst>
                                          <p:attrName>style.visibility</p:attrName>
                                        </p:attrNameLst>
                                      </p:cBhvr>
                                      <p:to>
                                        <p:strVal val="visible"/>
                                      </p:to>
                                    </p:set>
                                    <p:animEffect transition="in" filter="fade">
                                      <p:cBhvr>
                                        <p:cTn id="99" dur="500"/>
                                        <p:tgtEl>
                                          <p:spTgt spid="619"/>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674"/>
                                        </p:tgtEl>
                                        <p:attrNameLst>
                                          <p:attrName>style.visibility</p:attrName>
                                        </p:attrNameLst>
                                      </p:cBhvr>
                                      <p:to>
                                        <p:strVal val="visible"/>
                                      </p:to>
                                    </p:set>
                                    <p:animEffect transition="in" filter="fade">
                                      <p:cBhvr>
                                        <p:cTn id="103" dur="500"/>
                                        <p:tgtEl>
                                          <p:spTgt spid="674"/>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713"/>
                                        </p:tgtEl>
                                        <p:attrNameLst>
                                          <p:attrName>style.visibility</p:attrName>
                                        </p:attrNameLst>
                                      </p:cBhvr>
                                      <p:to>
                                        <p:strVal val="visible"/>
                                      </p:to>
                                    </p:set>
                                    <p:animEffect transition="in" filter="wipe(up)">
                                      <p:cBhvr>
                                        <p:cTn id="107" dur="500"/>
                                        <p:tgtEl>
                                          <p:spTgt spid="713"/>
                                        </p:tgtEl>
                                      </p:cBhvr>
                                    </p:animEffect>
                                  </p:childTnLst>
                                </p:cTn>
                              </p:par>
                              <p:par>
                                <p:cTn id="108" presetID="22" presetClass="entr" presetSubtype="1" fill="hold" nodeType="withEffect">
                                  <p:stCondLst>
                                    <p:cond delay="300"/>
                                  </p:stCondLst>
                                  <p:childTnLst>
                                    <p:set>
                                      <p:cBhvr>
                                        <p:cTn id="109" dur="1" fill="hold">
                                          <p:stCondLst>
                                            <p:cond delay="0"/>
                                          </p:stCondLst>
                                        </p:cTn>
                                        <p:tgtEl>
                                          <p:spTgt spid="818"/>
                                        </p:tgtEl>
                                        <p:attrNameLst>
                                          <p:attrName>style.visibility</p:attrName>
                                        </p:attrNameLst>
                                      </p:cBhvr>
                                      <p:to>
                                        <p:strVal val="visible"/>
                                      </p:to>
                                    </p:set>
                                    <p:animEffect transition="in" filter="wipe(up)">
                                      <p:cBhvr>
                                        <p:cTn id="110" dur="500"/>
                                        <p:tgtEl>
                                          <p:spTgt spid="818"/>
                                        </p:tgtEl>
                                      </p:cBhvr>
                                    </p:animEffect>
                                  </p:childTnLst>
                                </p:cTn>
                              </p:par>
                              <p:par>
                                <p:cTn id="111" presetID="22" presetClass="entr" presetSubtype="1" fill="hold" nodeType="withEffect">
                                  <p:stCondLst>
                                    <p:cond delay="200"/>
                                  </p:stCondLst>
                                  <p:childTnLst>
                                    <p:set>
                                      <p:cBhvr>
                                        <p:cTn id="112" dur="1" fill="hold">
                                          <p:stCondLst>
                                            <p:cond delay="0"/>
                                          </p:stCondLst>
                                        </p:cTn>
                                        <p:tgtEl>
                                          <p:spTgt spid="817"/>
                                        </p:tgtEl>
                                        <p:attrNameLst>
                                          <p:attrName>style.visibility</p:attrName>
                                        </p:attrNameLst>
                                      </p:cBhvr>
                                      <p:to>
                                        <p:strVal val="visible"/>
                                      </p:to>
                                    </p:set>
                                    <p:animEffect transition="in" filter="wipe(up)">
                                      <p:cBhvr>
                                        <p:cTn id="113" dur="500"/>
                                        <p:tgtEl>
                                          <p:spTgt spid="817"/>
                                        </p:tgtEl>
                                      </p:cBhvr>
                                    </p:animEffect>
                                  </p:childTnLst>
                                </p:cTn>
                              </p:par>
                              <p:par>
                                <p:cTn id="114" presetID="22" presetClass="entr" presetSubtype="1" fill="hold" nodeType="withEffect">
                                  <p:stCondLst>
                                    <p:cond delay="800"/>
                                  </p:stCondLst>
                                  <p:childTnLst>
                                    <p:set>
                                      <p:cBhvr>
                                        <p:cTn id="115" dur="1" fill="hold">
                                          <p:stCondLst>
                                            <p:cond delay="0"/>
                                          </p:stCondLst>
                                        </p:cTn>
                                        <p:tgtEl>
                                          <p:spTgt spid="714"/>
                                        </p:tgtEl>
                                        <p:attrNameLst>
                                          <p:attrName>style.visibility</p:attrName>
                                        </p:attrNameLst>
                                      </p:cBhvr>
                                      <p:to>
                                        <p:strVal val="visible"/>
                                      </p:to>
                                    </p:set>
                                    <p:animEffect transition="in" filter="wipe(up)">
                                      <p:cBhvr>
                                        <p:cTn id="116" dur="500"/>
                                        <p:tgtEl>
                                          <p:spTgt spid="71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713"/>
                                        </p:tgtEl>
                                      </p:cBhvr>
                                    </p:animEffect>
                                    <p:set>
                                      <p:cBhvr>
                                        <p:cTn id="121" dur="1" fill="hold">
                                          <p:stCondLst>
                                            <p:cond delay="499"/>
                                          </p:stCondLst>
                                        </p:cTn>
                                        <p:tgtEl>
                                          <p:spTgt spid="713"/>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714"/>
                                        </p:tgtEl>
                                      </p:cBhvr>
                                    </p:animEffect>
                                    <p:set>
                                      <p:cBhvr>
                                        <p:cTn id="125" dur="1" fill="hold">
                                          <p:stCondLst>
                                            <p:cond delay="499"/>
                                          </p:stCondLst>
                                        </p:cTn>
                                        <p:tgtEl>
                                          <p:spTgt spid="7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818"/>
                                        </p:tgtEl>
                                      </p:cBhvr>
                                    </p:animEffect>
                                    <p:set>
                                      <p:cBhvr>
                                        <p:cTn id="128" dur="1" fill="hold">
                                          <p:stCondLst>
                                            <p:cond delay="499"/>
                                          </p:stCondLst>
                                        </p:cTn>
                                        <p:tgtEl>
                                          <p:spTgt spid="818"/>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817"/>
                                        </p:tgtEl>
                                      </p:cBhvr>
                                    </p:animEffect>
                                    <p:set>
                                      <p:cBhvr>
                                        <p:cTn id="131" dur="1" fill="hold">
                                          <p:stCondLst>
                                            <p:cond delay="499"/>
                                          </p:stCondLst>
                                        </p:cTn>
                                        <p:tgtEl>
                                          <p:spTgt spid="817"/>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637"/>
                                        </p:tgtEl>
                                        <p:attrNameLst>
                                          <p:attrName>style.visibility</p:attrName>
                                        </p:attrNameLst>
                                      </p:cBhvr>
                                      <p:to>
                                        <p:strVal val="visible"/>
                                      </p:to>
                                    </p:set>
                                    <p:animEffect transition="in" filter="fade">
                                      <p:cBhvr>
                                        <p:cTn id="136" dur="500"/>
                                        <p:tgtEl>
                                          <p:spTgt spid="637"/>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693"/>
                                        </p:tgtEl>
                                        <p:attrNameLst>
                                          <p:attrName>style.visibility</p:attrName>
                                        </p:attrNameLst>
                                      </p:cBhvr>
                                      <p:to>
                                        <p:strVal val="visible"/>
                                      </p:to>
                                    </p:set>
                                    <p:animEffect transition="in" filter="fade">
                                      <p:cBhvr>
                                        <p:cTn id="140" dur="500"/>
                                        <p:tgtEl>
                                          <p:spTgt spid="693"/>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715"/>
                                        </p:tgtEl>
                                        <p:attrNameLst>
                                          <p:attrName>style.visibility</p:attrName>
                                        </p:attrNameLst>
                                      </p:cBhvr>
                                      <p:to>
                                        <p:strVal val="visible"/>
                                      </p:to>
                                    </p:set>
                                    <p:animEffect transition="in" filter="wipe(up)">
                                      <p:cBhvr>
                                        <p:cTn id="144" dur="500"/>
                                        <p:tgtEl>
                                          <p:spTgt spid="715"/>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716"/>
                                        </p:tgtEl>
                                        <p:attrNameLst>
                                          <p:attrName>style.visibility</p:attrName>
                                        </p:attrNameLst>
                                      </p:cBhvr>
                                      <p:to>
                                        <p:strVal val="visible"/>
                                      </p:to>
                                    </p:set>
                                    <p:animEffect transition="in" filter="wipe(up)">
                                      <p:cBhvr>
                                        <p:cTn id="148" dur="500"/>
                                        <p:tgtEl>
                                          <p:spTgt spid="71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819"/>
                                        </p:tgtEl>
                                        <p:attrNameLst>
                                          <p:attrName>style.visibility</p:attrName>
                                        </p:attrNameLst>
                                      </p:cBhvr>
                                      <p:to>
                                        <p:strVal val="visible"/>
                                      </p:to>
                                    </p:set>
                                    <p:animEffect transition="in" filter="wipe(up)">
                                      <p:cBhvr>
                                        <p:cTn id="152" dur="500"/>
                                        <p:tgtEl>
                                          <p:spTgt spid="819"/>
                                        </p:tgtEl>
                                      </p:cBhvr>
                                    </p:animEffect>
                                  </p:childTnLst>
                                </p:cTn>
                              </p:par>
                              <p:par>
                                <p:cTn id="153" presetID="22" presetClass="entr" presetSubtype="1" fill="hold" nodeType="withEffect">
                                  <p:stCondLst>
                                    <p:cond delay="0"/>
                                  </p:stCondLst>
                                  <p:childTnLst>
                                    <p:set>
                                      <p:cBhvr>
                                        <p:cTn id="154" dur="1" fill="hold">
                                          <p:stCondLst>
                                            <p:cond delay="0"/>
                                          </p:stCondLst>
                                        </p:cTn>
                                        <p:tgtEl>
                                          <p:spTgt spid="717"/>
                                        </p:tgtEl>
                                        <p:attrNameLst>
                                          <p:attrName>style.visibility</p:attrName>
                                        </p:attrNameLst>
                                      </p:cBhvr>
                                      <p:to>
                                        <p:strVal val="visible"/>
                                      </p:to>
                                    </p:set>
                                    <p:animEffect transition="in" filter="wipe(up)">
                                      <p:cBhvr>
                                        <p:cTn id="155" dur="500"/>
                                        <p:tgtEl>
                                          <p:spTgt spid="71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819"/>
                                        </p:tgtEl>
                                      </p:cBhvr>
                                    </p:animEffect>
                                    <p:set>
                                      <p:cBhvr>
                                        <p:cTn id="160" dur="1" fill="hold">
                                          <p:stCondLst>
                                            <p:cond delay="499"/>
                                          </p:stCondLst>
                                        </p:cTn>
                                        <p:tgtEl>
                                          <p:spTgt spid="81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716"/>
                                        </p:tgtEl>
                                      </p:cBhvr>
                                    </p:animEffect>
                                    <p:set>
                                      <p:cBhvr>
                                        <p:cTn id="163" dur="1" fill="hold">
                                          <p:stCondLst>
                                            <p:cond delay="499"/>
                                          </p:stCondLst>
                                        </p:cTn>
                                        <p:tgtEl>
                                          <p:spTgt spid="71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717"/>
                                        </p:tgtEl>
                                      </p:cBhvr>
                                    </p:animEffect>
                                    <p:set>
                                      <p:cBhvr>
                                        <p:cTn id="166" dur="1" fill="hold">
                                          <p:stCondLst>
                                            <p:cond delay="499"/>
                                          </p:stCondLst>
                                        </p:cTn>
                                        <p:tgtEl>
                                          <p:spTgt spid="717"/>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816"/>
                                        </p:tgtEl>
                                      </p:cBhvr>
                                    </p:animEffect>
                                    <p:set>
                                      <p:cBhvr>
                                        <p:cTn id="169" dur="1" fill="hold">
                                          <p:stCondLst>
                                            <p:cond delay="499"/>
                                          </p:stCondLst>
                                        </p:cTn>
                                        <p:tgtEl>
                                          <p:spTgt spid="816"/>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715"/>
                                        </p:tgtEl>
                                      </p:cBhvr>
                                    </p:animEffect>
                                    <p:set>
                                      <p:cBhvr>
                                        <p:cTn id="172" dur="1" fill="hold">
                                          <p:stCondLst>
                                            <p:cond delay="499"/>
                                          </p:stCondLst>
                                        </p:cTn>
                                        <p:tgtEl>
                                          <p:spTgt spid="7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Scale</a:t>
            </a:r>
          </a:p>
        </p:txBody>
      </p:sp>
      <p:sp>
        <p:nvSpPr>
          <p:cNvPr id="5" name="Content Placeholder 1"/>
          <p:cNvSpPr txBox="1">
            <a:spLocks/>
          </p:cNvSpPr>
          <p:nvPr/>
        </p:nvSpPr>
        <p:spPr>
          <a:xfrm>
            <a:off x="228600" y="1272847"/>
            <a:ext cx="8686800" cy="300082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lvl="0" indent="0" fontAlgn="auto">
              <a:spcBef>
                <a:spcPts val="0"/>
              </a:spcBef>
              <a:spcAft>
                <a:spcPts val="0"/>
              </a:spcAft>
              <a:buNone/>
            </a:pPr>
            <a:r>
              <a:rPr lang="en-US" sz="1050" dirty="0">
                <a:solidFill>
                  <a:prstClr val="white"/>
                </a:solidFill>
                <a:latin typeface="Lucida Console" panose="020B0609040504020204" pitchFamily="49" charset="0"/>
              </a:rPr>
              <a:t>Creating scale_redis_1</a:t>
            </a:r>
          </a:p>
          <a:p>
            <a:pPr marL="0" lvl="0" indent="0" fontAlgn="auto">
              <a:spcBef>
                <a:spcPts val="0"/>
              </a:spcBef>
              <a:spcAft>
                <a:spcPts val="0"/>
              </a:spcAft>
              <a:buNone/>
            </a:pPr>
            <a:r>
              <a:rPr lang="en-US" sz="1050" dirty="0">
                <a:solidFill>
                  <a:prstClr val="white"/>
                </a:solidFill>
                <a:latin typeface="Lucida Console" panose="020B0609040504020204" pitchFamily="49" charset="0"/>
              </a:rPr>
              <a:t>Building web</a:t>
            </a:r>
          </a:p>
          <a:p>
            <a:pPr marL="0" lvl="0" indent="0" fontAlgn="auto">
              <a:spcBef>
                <a:spcPts val="0"/>
              </a:spcBef>
              <a:spcAft>
                <a:spcPts val="0"/>
              </a:spcAft>
              <a:buNone/>
            </a:pPr>
            <a:r>
              <a:rPr lang="en-US" sz="1050" dirty="0">
                <a:solidFill>
                  <a:prstClr val="white"/>
                </a:solidFill>
                <a:latin typeface="Lucida Console" panose="020B0609040504020204" pitchFamily="49" charset="0"/>
              </a:rPr>
              <a:t>Creating scale_web_1</a:t>
            </a:r>
          </a:p>
          <a:p>
            <a:pPr marL="0" lvl="0" indent="0" fontAlgn="auto">
              <a:spcBef>
                <a:spcPts val="0"/>
              </a:spcBef>
              <a:spcAft>
                <a:spcPts val="0"/>
              </a:spcAft>
              <a:buNone/>
            </a:pPr>
            <a:r>
              <a:rPr lang="en-US" sz="1050" dirty="0">
                <a:solidFill>
                  <a:prstClr val="white"/>
                </a:solidFill>
                <a:latin typeface="Lucida Console" panose="020B0609040504020204" pitchFamily="49" charset="0"/>
              </a:rPr>
              <a:t>Creating scale_lb_1</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scale web=3</a:t>
            </a:r>
          </a:p>
          <a:p>
            <a:pPr marL="0" lvl="0" indent="0" fontAlgn="auto">
              <a:spcBef>
                <a:spcPts val="0"/>
              </a:spcBef>
              <a:spcAft>
                <a:spcPts val="0"/>
              </a:spcAft>
              <a:buNone/>
            </a:pPr>
            <a:r>
              <a:rPr lang="en-US" sz="1050" dirty="0">
                <a:solidFill>
                  <a:prstClr val="white"/>
                </a:solidFill>
                <a:latin typeface="Lucida Console" panose="020B0609040504020204" pitchFamily="49" charset="0"/>
              </a:rPr>
              <a:t>Creating and starting 2 ... done</a:t>
            </a:r>
          </a:p>
          <a:p>
            <a:pPr marL="0" lvl="0" indent="0" fontAlgn="auto">
              <a:spcBef>
                <a:spcPts val="0"/>
              </a:spcBef>
              <a:spcAft>
                <a:spcPts val="0"/>
              </a:spcAft>
              <a:buNone/>
            </a:pPr>
            <a:r>
              <a:rPr lang="en-US" sz="1050" dirty="0">
                <a:solidFill>
                  <a:prstClr val="white"/>
                </a:solidFill>
                <a:latin typeface="Lucida Console" panose="020B0609040504020204" pitchFamily="49" charset="0"/>
              </a:rPr>
              <a:t>Creating and starting 3 ... done</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--force-recreate –d</a:t>
            </a:r>
          </a:p>
          <a:p>
            <a:pPr marL="0" lvl="0" indent="0" fontAlgn="auto">
              <a:spcBef>
                <a:spcPts val="0"/>
              </a:spcBef>
              <a:spcAft>
                <a:spcPts val="0"/>
              </a:spcAft>
              <a:buNone/>
            </a:pPr>
            <a:r>
              <a:rPr lang="en-US" sz="1050" dirty="0">
                <a:solidFill>
                  <a:prstClr val="white"/>
                </a:solidFill>
                <a:latin typeface="Lucida Console" panose="020B0609040504020204" pitchFamily="49" charset="0"/>
              </a:rPr>
              <a:t>Recreating scale_redis_1</a:t>
            </a:r>
          </a:p>
          <a:p>
            <a:pPr marL="0" lvl="0" indent="0" fontAlgn="auto">
              <a:spcBef>
                <a:spcPts val="0"/>
              </a:spcBef>
              <a:spcAft>
                <a:spcPts val="0"/>
              </a:spcAft>
              <a:buNone/>
            </a:pPr>
            <a:r>
              <a:rPr lang="en-US" sz="1050" dirty="0">
                <a:solidFill>
                  <a:prstClr val="white"/>
                </a:solidFill>
                <a:latin typeface="Lucida Console" panose="020B0609040504020204" pitchFamily="49" charset="0"/>
              </a:rPr>
              <a:t>Recreating scale_web_3</a:t>
            </a:r>
          </a:p>
          <a:p>
            <a:pPr marL="0" lvl="0" indent="0" fontAlgn="auto">
              <a:spcBef>
                <a:spcPts val="0"/>
              </a:spcBef>
              <a:spcAft>
                <a:spcPts val="0"/>
              </a:spcAft>
              <a:buNone/>
            </a:pPr>
            <a:r>
              <a:rPr lang="en-US" sz="1050" dirty="0">
                <a:solidFill>
                  <a:prstClr val="white"/>
                </a:solidFill>
                <a:latin typeface="Lucida Console" panose="020B0609040504020204" pitchFamily="49" charset="0"/>
              </a:rPr>
              <a:t>Recreating scale_web_2</a:t>
            </a:r>
          </a:p>
          <a:p>
            <a:pPr marL="0" lvl="0" indent="0" fontAlgn="auto">
              <a:spcBef>
                <a:spcPts val="0"/>
              </a:spcBef>
              <a:spcAft>
                <a:spcPts val="0"/>
              </a:spcAft>
              <a:buNone/>
            </a:pPr>
            <a:r>
              <a:rPr lang="en-US" sz="1050" dirty="0">
                <a:solidFill>
                  <a:prstClr val="white"/>
                </a:solidFill>
                <a:latin typeface="Lucida Console" panose="020B0609040504020204" pitchFamily="49" charset="0"/>
              </a:rPr>
              <a:t>Recreating scale_web_1</a:t>
            </a:r>
          </a:p>
          <a:p>
            <a:pPr marL="0" lvl="0" indent="0" fontAlgn="auto">
              <a:spcBef>
                <a:spcPts val="0"/>
              </a:spcBef>
              <a:spcAft>
                <a:spcPts val="0"/>
              </a:spcAft>
              <a:buNone/>
            </a:pPr>
            <a:r>
              <a:rPr lang="en-US" sz="1050" dirty="0">
                <a:solidFill>
                  <a:prstClr val="white"/>
                </a:solidFill>
                <a:latin typeface="Lucida Console" panose="020B0609040504020204" pitchFamily="49" charset="0"/>
              </a:rPr>
              <a:t>Recreating scale_lb_1 </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lvl="0" indent="0" fontAlgn="auto">
              <a:spcBef>
                <a:spcPts val="0"/>
              </a:spcBef>
              <a:spcAft>
                <a:spcPts val="0"/>
              </a:spcAft>
              <a:buNone/>
            </a:pPr>
            <a:r>
              <a:rPr lang="en-US" sz="1050" b="1" dirty="0">
                <a:solidFill>
                  <a:prstClr val="white"/>
                </a:solidFill>
                <a:latin typeface="Lucida Console" panose="020B0609040504020204" pitchFamily="49" charset="0"/>
              </a:rPr>
              <a:t>PS </a:t>
            </a:r>
            <a:r>
              <a:rPr lang="sv-SE" sz="1050" b="1" dirty="0">
                <a:solidFill>
                  <a:srgbClr val="00B050"/>
                </a:solidFill>
                <a:latin typeface="Lucida Console" panose="020B0609040504020204" pitchFamily="49" charset="0"/>
              </a:rPr>
              <a:t>docker run -d -p 9000:9000 --privileged -v /var/run/docker.sock:/var/run/docker.sock dockerui/dockerui</a:t>
            </a:r>
            <a:endParaRPr lang="en-US" sz="1050" b="1" dirty="0">
              <a:solidFill>
                <a:srgbClr val="00B050"/>
              </a:solidFill>
              <a:latin typeface="Lucida Console" panose="020B0609040504020204" pitchFamily="49" charset="0"/>
            </a:endParaRPr>
          </a:p>
          <a:p>
            <a:pPr marL="0" lvl="0" indent="0" fontAlgn="auto">
              <a:spcBef>
                <a:spcPts val="0"/>
              </a:spcBef>
              <a:spcAft>
                <a:spcPts val="0"/>
              </a:spcAft>
              <a:buNone/>
            </a:pPr>
            <a:endParaRPr lang="en-US" sz="1050" dirty="0">
              <a:solidFill>
                <a:prstClr val="white"/>
              </a:solidFill>
              <a:latin typeface="Lucida Console" panose="020B0609040504020204" pitchFamily="49" charset="0"/>
            </a:endParaRP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428750"/>
            <a:ext cx="2485714" cy="11428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90620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Load Balancing &amp; Fault Tolerance</a:t>
            </a:r>
          </a:p>
        </p:txBody>
      </p:sp>
      <p:sp>
        <p:nvSpPr>
          <p:cNvPr id="671" name="Can 220"/>
          <p:cNvSpPr/>
          <p:nvPr/>
        </p:nvSpPr>
        <p:spPr>
          <a:xfrm>
            <a:off x="4322670" y="4705350"/>
            <a:ext cx="325530" cy="368629"/>
          </a:xfrm>
          <a:prstGeom prst="can">
            <a:avLst/>
          </a:prstGeom>
          <a:solidFill>
            <a:srgbClr val="0070C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72" name="Group 671"/>
          <p:cNvGrpSpPr/>
          <p:nvPr/>
        </p:nvGrpSpPr>
        <p:grpSpPr>
          <a:xfrm>
            <a:off x="3282076" y="1885950"/>
            <a:ext cx="2642871" cy="2314547"/>
            <a:chOff x="4156030" y="3448050"/>
            <a:chExt cx="2566671" cy="2250456"/>
          </a:xfrm>
        </p:grpSpPr>
        <p:sp>
          <p:nvSpPr>
            <p:cNvPr id="673" name="Rectangle 672"/>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74" name="Flowchart: Alternate Process 673"/>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675" name="Group 674"/>
          <p:cNvGrpSpPr/>
          <p:nvPr/>
        </p:nvGrpSpPr>
        <p:grpSpPr>
          <a:xfrm>
            <a:off x="4684592" y="2371294"/>
            <a:ext cx="1135637" cy="1696328"/>
            <a:chOff x="7441366" y="1793260"/>
            <a:chExt cx="1135637" cy="1696328"/>
          </a:xfrm>
        </p:grpSpPr>
        <p:sp>
          <p:nvSpPr>
            <p:cNvPr id="676" name="Rectangle 675"/>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7" name="Flowchart: Alternate Process 676"/>
            <p:cNvSpPr/>
            <p:nvPr/>
          </p:nvSpPr>
          <p:spPr>
            <a:xfrm>
              <a:off x="7441366" y="1793260"/>
              <a:ext cx="968381"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678" name="Group 677"/>
          <p:cNvGrpSpPr/>
          <p:nvPr/>
        </p:nvGrpSpPr>
        <p:grpSpPr>
          <a:xfrm>
            <a:off x="3415517" y="2371294"/>
            <a:ext cx="1135636" cy="1696328"/>
            <a:chOff x="6172291" y="1793260"/>
            <a:chExt cx="1135636" cy="1696328"/>
          </a:xfrm>
        </p:grpSpPr>
        <p:sp>
          <p:nvSpPr>
            <p:cNvPr id="679" name="Rectangle 678"/>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0" name="Flowchart: Alternate Process 679"/>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681" name="Rectangle 680"/>
          <p:cNvSpPr/>
          <p:nvPr/>
        </p:nvSpPr>
        <p:spPr>
          <a:xfrm>
            <a:off x="3410346"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6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3" name="Group 682"/>
          <p:cNvGrpSpPr/>
          <p:nvPr/>
        </p:nvGrpSpPr>
        <p:grpSpPr>
          <a:xfrm>
            <a:off x="3437492" y="3945686"/>
            <a:ext cx="540854" cy="333210"/>
            <a:chOff x="3240661" y="1005909"/>
            <a:chExt cx="540854" cy="333210"/>
          </a:xfrm>
        </p:grpSpPr>
        <p:grpSp>
          <p:nvGrpSpPr>
            <p:cNvPr id="684" name="Group 683"/>
            <p:cNvGrpSpPr/>
            <p:nvPr/>
          </p:nvGrpSpPr>
          <p:grpSpPr>
            <a:xfrm>
              <a:off x="3240661" y="1005909"/>
              <a:ext cx="540854" cy="333210"/>
              <a:chOff x="1926169" y="1632181"/>
              <a:chExt cx="540854" cy="333210"/>
            </a:xfrm>
          </p:grpSpPr>
          <p:sp>
            <p:nvSpPr>
              <p:cNvPr id="686" name="Rectangle 68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87" name="Rectangle 68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88" name="Group 687"/>
              <p:cNvGrpSpPr/>
              <p:nvPr/>
            </p:nvGrpSpPr>
            <p:grpSpPr>
              <a:xfrm>
                <a:off x="1989961" y="1665409"/>
                <a:ext cx="413499" cy="266755"/>
                <a:chOff x="1371600" y="2038342"/>
                <a:chExt cx="609600" cy="393263"/>
              </a:xfrm>
            </p:grpSpPr>
            <p:cxnSp>
              <p:nvCxnSpPr>
                <p:cNvPr id="692" name="Straight Connector 69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93" name="Straight Connector 69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94" name="Straight Connector 69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95" name="Straight Connector 69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96" name="Straight Connector 69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97" name="Straight Connector 69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98" name="Straight Connector 69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99" name="Straight Connector 69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00" name="Straight Connector 69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89" name="Rectangle 68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0" name="Rectangle 68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1" name="Rectangle 69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85" name="Rectangle 684"/>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701" name="Group 700"/>
          <p:cNvGrpSpPr/>
          <p:nvPr/>
        </p:nvGrpSpPr>
        <p:grpSpPr>
          <a:xfrm>
            <a:off x="3438552" y="3613202"/>
            <a:ext cx="540854" cy="333210"/>
            <a:chOff x="3240661" y="1005909"/>
            <a:chExt cx="540854" cy="333210"/>
          </a:xfrm>
        </p:grpSpPr>
        <p:grpSp>
          <p:nvGrpSpPr>
            <p:cNvPr id="702" name="Group 701"/>
            <p:cNvGrpSpPr/>
            <p:nvPr/>
          </p:nvGrpSpPr>
          <p:grpSpPr>
            <a:xfrm>
              <a:off x="3240661" y="1005909"/>
              <a:ext cx="540854" cy="333210"/>
              <a:chOff x="1926169" y="1632181"/>
              <a:chExt cx="540854" cy="333210"/>
            </a:xfrm>
          </p:grpSpPr>
          <p:sp>
            <p:nvSpPr>
              <p:cNvPr id="704" name="Rectangle 70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5" name="Rectangle 70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06" name="Group 705"/>
              <p:cNvGrpSpPr/>
              <p:nvPr/>
            </p:nvGrpSpPr>
            <p:grpSpPr>
              <a:xfrm>
                <a:off x="1989961" y="1665409"/>
                <a:ext cx="413499" cy="266755"/>
                <a:chOff x="1371600" y="2038342"/>
                <a:chExt cx="609600" cy="393263"/>
              </a:xfrm>
            </p:grpSpPr>
            <p:cxnSp>
              <p:nvCxnSpPr>
                <p:cNvPr id="710" name="Straight Connector 70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11" name="Straight Connector 71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12" name="Straight Connector 71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13" name="Straight Connector 71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14" name="Straight Connector 71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15" name="Straight Connector 71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16" name="Straight Connector 71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17" name="Straight Connector 71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18" name="Straight Connector 71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07" name="Rectangle 70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8" name="Rectangle 70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9" name="Rectangle 70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03" name="Rectangle 702"/>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719" name="Group 718"/>
          <p:cNvGrpSpPr/>
          <p:nvPr/>
        </p:nvGrpSpPr>
        <p:grpSpPr>
          <a:xfrm>
            <a:off x="3981391" y="3613202"/>
            <a:ext cx="540854" cy="333210"/>
            <a:chOff x="3240661" y="1005909"/>
            <a:chExt cx="540854" cy="333210"/>
          </a:xfrm>
        </p:grpSpPr>
        <p:grpSp>
          <p:nvGrpSpPr>
            <p:cNvPr id="720" name="Group 719"/>
            <p:cNvGrpSpPr/>
            <p:nvPr/>
          </p:nvGrpSpPr>
          <p:grpSpPr>
            <a:xfrm>
              <a:off x="3240661" y="1005909"/>
              <a:ext cx="540854" cy="333210"/>
              <a:chOff x="1926169" y="1632181"/>
              <a:chExt cx="540854" cy="333210"/>
            </a:xfrm>
          </p:grpSpPr>
          <p:sp>
            <p:nvSpPr>
              <p:cNvPr id="722" name="Rectangle 72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3" name="Rectangle 72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24" name="Group 723"/>
              <p:cNvGrpSpPr/>
              <p:nvPr/>
            </p:nvGrpSpPr>
            <p:grpSpPr>
              <a:xfrm>
                <a:off x="1989961" y="1665409"/>
                <a:ext cx="413499" cy="266755"/>
                <a:chOff x="1371600" y="2038342"/>
                <a:chExt cx="609600" cy="393263"/>
              </a:xfrm>
            </p:grpSpPr>
            <p:cxnSp>
              <p:nvCxnSpPr>
                <p:cNvPr id="728" name="Straight Connector 72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29" name="Straight Connector 72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30" name="Straight Connector 72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31" name="Straight Connector 73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32" name="Straight Connector 73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33" name="Straight Connector 73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34" name="Straight Connector 73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35" name="Straight Connector 73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36" name="Straight Connector 73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25" name="Rectangle 72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6" name="Rectangle 72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7" name="Rectangle 72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21" name="Rectangle 720"/>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737" name="Group 736"/>
          <p:cNvGrpSpPr/>
          <p:nvPr/>
        </p:nvGrpSpPr>
        <p:grpSpPr>
          <a:xfrm>
            <a:off x="3979030" y="4276983"/>
            <a:ext cx="540854" cy="333210"/>
            <a:chOff x="3240661" y="1005909"/>
            <a:chExt cx="540854" cy="333210"/>
          </a:xfrm>
        </p:grpSpPr>
        <p:grpSp>
          <p:nvGrpSpPr>
            <p:cNvPr id="738" name="Group 737"/>
            <p:cNvGrpSpPr/>
            <p:nvPr/>
          </p:nvGrpSpPr>
          <p:grpSpPr>
            <a:xfrm>
              <a:off x="3240661" y="1005909"/>
              <a:ext cx="540854" cy="333210"/>
              <a:chOff x="1926169" y="1632181"/>
              <a:chExt cx="540854" cy="333210"/>
            </a:xfrm>
          </p:grpSpPr>
          <p:sp>
            <p:nvSpPr>
              <p:cNvPr id="740" name="Rectangle 73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1" name="Rectangle 74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42" name="Group 741"/>
              <p:cNvGrpSpPr/>
              <p:nvPr/>
            </p:nvGrpSpPr>
            <p:grpSpPr>
              <a:xfrm>
                <a:off x="1989961" y="1665409"/>
                <a:ext cx="413499" cy="266755"/>
                <a:chOff x="1371600" y="2038342"/>
                <a:chExt cx="609600" cy="393263"/>
              </a:xfrm>
            </p:grpSpPr>
            <p:cxnSp>
              <p:nvCxnSpPr>
                <p:cNvPr id="746" name="Straight Connector 74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47" name="Straight Connector 74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48" name="Straight Connector 74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49" name="Straight Connector 74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50" name="Straight Connector 74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51" name="Straight Connector 75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52" name="Straight Connector 75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53" name="Straight Connector 75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54" name="Straight Connector 75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43" name="Rectangle 74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4" name="Rectangle 74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5" name="Rectangle 74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39" name="Rectangle 738"/>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755" name="Group 754"/>
          <p:cNvGrpSpPr/>
          <p:nvPr/>
        </p:nvGrpSpPr>
        <p:grpSpPr>
          <a:xfrm>
            <a:off x="3981391" y="3943773"/>
            <a:ext cx="540854" cy="333210"/>
            <a:chOff x="3240661" y="1005909"/>
            <a:chExt cx="540854" cy="333210"/>
          </a:xfrm>
        </p:grpSpPr>
        <p:grpSp>
          <p:nvGrpSpPr>
            <p:cNvPr id="756" name="Group 755"/>
            <p:cNvGrpSpPr/>
            <p:nvPr/>
          </p:nvGrpSpPr>
          <p:grpSpPr>
            <a:xfrm>
              <a:off x="3240661" y="1005909"/>
              <a:ext cx="540854" cy="333210"/>
              <a:chOff x="1926169" y="1632181"/>
              <a:chExt cx="540854" cy="333210"/>
            </a:xfrm>
          </p:grpSpPr>
          <p:sp>
            <p:nvSpPr>
              <p:cNvPr id="758" name="Rectangle 75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9" name="Rectangle 75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60" name="Group 759"/>
              <p:cNvGrpSpPr/>
              <p:nvPr/>
            </p:nvGrpSpPr>
            <p:grpSpPr>
              <a:xfrm>
                <a:off x="1989961" y="1665409"/>
                <a:ext cx="413499" cy="266755"/>
                <a:chOff x="1371600" y="2038342"/>
                <a:chExt cx="609600" cy="393263"/>
              </a:xfrm>
            </p:grpSpPr>
            <p:cxnSp>
              <p:nvCxnSpPr>
                <p:cNvPr id="764" name="Straight Connector 76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65" name="Straight Connector 76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66" name="Straight Connector 76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67" name="Straight Connector 76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68" name="Straight Connector 76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69" name="Straight Connector 76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70" name="Straight Connector 76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71" name="Straight Connector 77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72" name="Straight Connector 77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61" name="Rectangle 76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2" name="Rectangle 76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3" name="Rectangle 76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57" name="Rectangle 756"/>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773" name="Group 772"/>
          <p:cNvGrpSpPr/>
          <p:nvPr/>
        </p:nvGrpSpPr>
        <p:grpSpPr>
          <a:xfrm>
            <a:off x="3438552" y="2621483"/>
            <a:ext cx="540854" cy="333210"/>
            <a:chOff x="3240661" y="1005909"/>
            <a:chExt cx="540854" cy="333210"/>
          </a:xfrm>
        </p:grpSpPr>
        <p:grpSp>
          <p:nvGrpSpPr>
            <p:cNvPr id="774" name="Group 773"/>
            <p:cNvGrpSpPr/>
            <p:nvPr/>
          </p:nvGrpSpPr>
          <p:grpSpPr>
            <a:xfrm>
              <a:off x="3240661" y="1005909"/>
              <a:ext cx="540854" cy="333210"/>
              <a:chOff x="1926169" y="1632181"/>
              <a:chExt cx="540854" cy="333210"/>
            </a:xfrm>
          </p:grpSpPr>
          <p:sp>
            <p:nvSpPr>
              <p:cNvPr id="776" name="Rectangle 77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7" name="Rectangle 77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78" name="Group 777"/>
              <p:cNvGrpSpPr/>
              <p:nvPr/>
            </p:nvGrpSpPr>
            <p:grpSpPr>
              <a:xfrm>
                <a:off x="1989961" y="1665409"/>
                <a:ext cx="413499" cy="266755"/>
                <a:chOff x="1371600" y="2038342"/>
                <a:chExt cx="609600" cy="393263"/>
              </a:xfrm>
            </p:grpSpPr>
            <p:cxnSp>
              <p:nvCxnSpPr>
                <p:cNvPr id="782" name="Straight Connector 78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783" name="Straight Connector 78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784" name="Straight Connector 78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785" name="Straight Connector 78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786" name="Straight Connector 78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787" name="Straight Connector 78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88" name="Straight Connector 78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789" name="Straight Connector 78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790" name="Straight Connector 78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9" name="Rectangle 77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0" name="Rectangle 77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1" name="Rectangle 78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75" name="Rectangle 77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791" name="Group 790"/>
          <p:cNvGrpSpPr/>
          <p:nvPr/>
        </p:nvGrpSpPr>
        <p:grpSpPr>
          <a:xfrm>
            <a:off x="3438552" y="2952056"/>
            <a:ext cx="540854" cy="333210"/>
            <a:chOff x="3240661" y="1005909"/>
            <a:chExt cx="540854" cy="333210"/>
          </a:xfrm>
        </p:grpSpPr>
        <p:grpSp>
          <p:nvGrpSpPr>
            <p:cNvPr id="792" name="Group 791"/>
            <p:cNvGrpSpPr/>
            <p:nvPr/>
          </p:nvGrpSpPr>
          <p:grpSpPr>
            <a:xfrm>
              <a:off x="3240661" y="1005909"/>
              <a:ext cx="540854" cy="333210"/>
              <a:chOff x="1926169" y="1632181"/>
              <a:chExt cx="540854" cy="333210"/>
            </a:xfrm>
          </p:grpSpPr>
          <p:sp>
            <p:nvSpPr>
              <p:cNvPr id="794" name="Rectangle 79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5" name="Rectangle 79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96" name="Group 795"/>
              <p:cNvGrpSpPr/>
              <p:nvPr/>
            </p:nvGrpSpPr>
            <p:grpSpPr>
              <a:xfrm>
                <a:off x="1989961" y="1665409"/>
                <a:ext cx="413499" cy="266755"/>
                <a:chOff x="1371600" y="2038342"/>
                <a:chExt cx="609600" cy="393263"/>
              </a:xfrm>
            </p:grpSpPr>
            <p:cxnSp>
              <p:nvCxnSpPr>
                <p:cNvPr id="800" name="Straight Connector 79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01" name="Straight Connector 80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02" name="Straight Connector 80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03" name="Straight Connector 80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04" name="Straight Connector 80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05" name="Straight Connector 80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06" name="Straight Connector 80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07" name="Straight Connector 80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08" name="Straight Connector 80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97" name="Rectangle 79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8" name="Rectangle 79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9" name="Rectangle 79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93" name="Rectangle 792"/>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809" name="Group 808"/>
          <p:cNvGrpSpPr/>
          <p:nvPr/>
        </p:nvGrpSpPr>
        <p:grpSpPr>
          <a:xfrm>
            <a:off x="3438552" y="3282629"/>
            <a:ext cx="540854" cy="333210"/>
            <a:chOff x="3240661" y="1005909"/>
            <a:chExt cx="540854" cy="333210"/>
          </a:xfrm>
        </p:grpSpPr>
        <p:grpSp>
          <p:nvGrpSpPr>
            <p:cNvPr id="810" name="Group 809"/>
            <p:cNvGrpSpPr/>
            <p:nvPr/>
          </p:nvGrpSpPr>
          <p:grpSpPr>
            <a:xfrm>
              <a:off x="3240661" y="1005909"/>
              <a:ext cx="540854" cy="333210"/>
              <a:chOff x="1926169" y="1632181"/>
              <a:chExt cx="540854" cy="333210"/>
            </a:xfrm>
          </p:grpSpPr>
          <p:sp>
            <p:nvSpPr>
              <p:cNvPr id="812" name="Rectangle 8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3" name="Rectangle 8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814" name="Group 813"/>
              <p:cNvGrpSpPr/>
              <p:nvPr/>
            </p:nvGrpSpPr>
            <p:grpSpPr>
              <a:xfrm>
                <a:off x="1989961" y="1665409"/>
                <a:ext cx="413499" cy="266755"/>
                <a:chOff x="1371600" y="2038342"/>
                <a:chExt cx="609600" cy="393263"/>
              </a:xfrm>
            </p:grpSpPr>
            <p:cxnSp>
              <p:nvCxnSpPr>
                <p:cNvPr id="818" name="Straight Connector 8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9" name="Straight Connector 8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0" name="Straight Connector 8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21" name="Straight Connector 8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22" name="Straight Connector 8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23" name="Straight Connector 8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24" name="Straight Connector 8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25" name="Straight Connector 8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26" name="Straight Connector 8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15" name="Rectangle 8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6" name="Rectangle 8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7" name="Rectangle 8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11" name="Rectangle 8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827" name="Group 826"/>
          <p:cNvGrpSpPr/>
          <p:nvPr/>
        </p:nvGrpSpPr>
        <p:grpSpPr>
          <a:xfrm>
            <a:off x="3981391" y="3282629"/>
            <a:ext cx="540854" cy="333210"/>
            <a:chOff x="3240661" y="1005909"/>
            <a:chExt cx="540854" cy="333210"/>
          </a:xfrm>
        </p:grpSpPr>
        <p:grpSp>
          <p:nvGrpSpPr>
            <p:cNvPr id="828" name="Group 827"/>
            <p:cNvGrpSpPr/>
            <p:nvPr/>
          </p:nvGrpSpPr>
          <p:grpSpPr>
            <a:xfrm>
              <a:off x="3240661" y="1005909"/>
              <a:ext cx="540854" cy="333210"/>
              <a:chOff x="1926169" y="1632181"/>
              <a:chExt cx="540854" cy="333210"/>
            </a:xfrm>
          </p:grpSpPr>
          <p:sp>
            <p:nvSpPr>
              <p:cNvPr id="830" name="Rectangle 8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1" name="Rectangle 8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832" name="Group 831"/>
              <p:cNvGrpSpPr/>
              <p:nvPr/>
            </p:nvGrpSpPr>
            <p:grpSpPr>
              <a:xfrm>
                <a:off x="1989961" y="1665409"/>
                <a:ext cx="413499" cy="266755"/>
                <a:chOff x="1371600" y="2038342"/>
                <a:chExt cx="609600" cy="393263"/>
              </a:xfrm>
            </p:grpSpPr>
            <p:cxnSp>
              <p:nvCxnSpPr>
                <p:cNvPr id="836" name="Straight Connector 8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37" name="Straight Connector 8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38" name="Straight Connector 8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9" name="Straight Connector 8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0" name="Straight Connector 8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41" name="Straight Connector 8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42" name="Straight Connector 8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43" name="Straight Connector 8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44" name="Straight Connector 8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33" name="Rectangle 8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4" name="Rectangle 8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5" name="Rectangle 8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29" name="Rectangle 828"/>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845" name="Group 844"/>
          <p:cNvGrpSpPr/>
          <p:nvPr/>
        </p:nvGrpSpPr>
        <p:grpSpPr>
          <a:xfrm>
            <a:off x="3981391" y="2952056"/>
            <a:ext cx="540854" cy="333210"/>
            <a:chOff x="3240661" y="1005909"/>
            <a:chExt cx="540854" cy="333210"/>
          </a:xfrm>
        </p:grpSpPr>
        <p:grpSp>
          <p:nvGrpSpPr>
            <p:cNvPr id="846" name="Group 845"/>
            <p:cNvGrpSpPr/>
            <p:nvPr/>
          </p:nvGrpSpPr>
          <p:grpSpPr>
            <a:xfrm>
              <a:off x="3240661" y="1005909"/>
              <a:ext cx="540854" cy="333210"/>
              <a:chOff x="1926169" y="1632181"/>
              <a:chExt cx="540854" cy="333210"/>
            </a:xfrm>
          </p:grpSpPr>
          <p:sp>
            <p:nvSpPr>
              <p:cNvPr id="848" name="Rectangle 847"/>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9" name="Rectangle 848"/>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850" name="Group 849"/>
              <p:cNvGrpSpPr/>
              <p:nvPr/>
            </p:nvGrpSpPr>
            <p:grpSpPr>
              <a:xfrm>
                <a:off x="1989961" y="1665409"/>
                <a:ext cx="413499" cy="266755"/>
                <a:chOff x="1371600" y="2038342"/>
                <a:chExt cx="609600" cy="393263"/>
              </a:xfrm>
            </p:grpSpPr>
            <p:cxnSp>
              <p:nvCxnSpPr>
                <p:cNvPr id="854" name="Straight Connector 853"/>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55" name="Straight Connector 854"/>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56" name="Straight Connector 855"/>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57" name="Straight Connector 856"/>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58" name="Straight Connector 857"/>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9" name="Straight Connector 858"/>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0" name="Straight Connector 859"/>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61" name="Straight Connector 860"/>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62" name="Straight Connector 861"/>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51" name="Rectangle 850"/>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2" name="Rectangle 851"/>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3" name="Rectangle 852"/>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47" name="Rectangle 846"/>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863" name="Group 862"/>
          <p:cNvGrpSpPr/>
          <p:nvPr/>
        </p:nvGrpSpPr>
        <p:grpSpPr>
          <a:xfrm>
            <a:off x="3981391" y="2621483"/>
            <a:ext cx="540854" cy="333210"/>
            <a:chOff x="2877183" y="2583280"/>
            <a:chExt cx="540854" cy="333210"/>
          </a:xfrm>
        </p:grpSpPr>
        <p:grpSp>
          <p:nvGrpSpPr>
            <p:cNvPr id="864" name="Group 863"/>
            <p:cNvGrpSpPr/>
            <p:nvPr/>
          </p:nvGrpSpPr>
          <p:grpSpPr>
            <a:xfrm>
              <a:off x="2877183" y="2583280"/>
              <a:ext cx="540854" cy="333210"/>
              <a:chOff x="1926169" y="1632181"/>
              <a:chExt cx="540854" cy="333210"/>
            </a:xfrm>
          </p:grpSpPr>
          <p:sp>
            <p:nvSpPr>
              <p:cNvPr id="867" name="Rectangle 866"/>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68" name="Rectangle 867"/>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869" name="Group 868"/>
              <p:cNvGrpSpPr/>
              <p:nvPr/>
            </p:nvGrpSpPr>
            <p:grpSpPr>
              <a:xfrm>
                <a:off x="1989961" y="1665409"/>
                <a:ext cx="413499" cy="266755"/>
                <a:chOff x="1371600" y="2038342"/>
                <a:chExt cx="609600" cy="393263"/>
              </a:xfrm>
            </p:grpSpPr>
            <p:cxnSp>
              <p:nvCxnSpPr>
                <p:cNvPr id="873" name="Straight Connector 872"/>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74" name="Straight Connector 873"/>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75" name="Straight Connector 874"/>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76" name="Straight Connector 875"/>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77" name="Straight Connector 876"/>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78" name="Straight Connector 877"/>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79" name="Straight Connector 878"/>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80" name="Straight Connector 879"/>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1" name="Straight Connector 880"/>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70" name="Rectangle 869"/>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1" name="Rectangle 870"/>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2" name="Rectangle 871"/>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65" name="Rectangle 864"/>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86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2" name="Group 881"/>
          <p:cNvGrpSpPr/>
          <p:nvPr/>
        </p:nvGrpSpPr>
        <p:grpSpPr>
          <a:xfrm>
            <a:off x="5279904" y="2688658"/>
            <a:ext cx="417984" cy="417984"/>
            <a:chOff x="6631467" y="1985441"/>
            <a:chExt cx="417984" cy="417984"/>
          </a:xfrm>
        </p:grpSpPr>
        <p:sp>
          <p:nvSpPr>
            <p:cNvPr id="883" name="Rectangle 882"/>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884"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5" name="Group 884"/>
          <p:cNvGrpSpPr/>
          <p:nvPr/>
        </p:nvGrpSpPr>
        <p:grpSpPr>
          <a:xfrm>
            <a:off x="4815048" y="2682415"/>
            <a:ext cx="417984" cy="417984"/>
            <a:chOff x="6098534" y="1990948"/>
            <a:chExt cx="417984" cy="417984"/>
          </a:xfrm>
        </p:grpSpPr>
        <p:sp>
          <p:nvSpPr>
            <p:cNvPr id="886" name="Rectangle 885"/>
            <p:cNvSpPr/>
            <p:nvPr/>
          </p:nvSpPr>
          <p:spPr>
            <a:xfrm>
              <a:off x="6098534" y="1990948"/>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7" name="Rectangle 886"/>
            <p:cNvSpPr/>
            <p:nvPr/>
          </p:nvSpPr>
          <p:spPr>
            <a:xfrm>
              <a:off x="6145406" y="2117632"/>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888" name="Group 887"/>
          <p:cNvGrpSpPr/>
          <p:nvPr/>
        </p:nvGrpSpPr>
        <p:grpSpPr>
          <a:xfrm>
            <a:off x="4818864" y="3151838"/>
            <a:ext cx="417984" cy="417984"/>
            <a:chOff x="6102350" y="2460371"/>
            <a:chExt cx="417984" cy="417984"/>
          </a:xfrm>
        </p:grpSpPr>
        <p:sp>
          <p:nvSpPr>
            <p:cNvPr id="889" name="Rectangle 888"/>
            <p:cNvSpPr/>
            <p:nvPr/>
          </p:nvSpPr>
          <p:spPr>
            <a:xfrm>
              <a:off x="6102350" y="246037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0" name="Rectangle 889"/>
            <p:cNvSpPr/>
            <p:nvPr/>
          </p:nvSpPr>
          <p:spPr>
            <a:xfrm>
              <a:off x="6149222" y="2587055"/>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891" name="Group 890"/>
          <p:cNvGrpSpPr/>
          <p:nvPr/>
        </p:nvGrpSpPr>
        <p:grpSpPr>
          <a:xfrm>
            <a:off x="5281862" y="3156524"/>
            <a:ext cx="417984" cy="417984"/>
            <a:chOff x="6637872" y="2461910"/>
            <a:chExt cx="417984" cy="417984"/>
          </a:xfrm>
        </p:grpSpPr>
        <p:sp>
          <p:nvSpPr>
            <p:cNvPr id="892" name="Rectangle 891"/>
            <p:cNvSpPr/>
            <p:nvPr/>
          </p:nvSpPr>
          <p:spPr>
            <a:xfrm>
              <a:off x="6637872" y="24619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3" name="Rectangle 892"/>
            <p:cNvSpPr/>
            <p:nvPr/>
          </p:nvSpPr>
          <p:spPr>
            <a:xfrm>
              <a:off x="6684744" y="258859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spTree>
    <p:extLst>
      <p:ext uri="{BB962C8B-B14F-4D97-AF65-F5344CB8AC3E}">
        <p14:creationId xmlns:p14="http://schemas.microsoft.com/office/powerpoint/2010/main" val="89435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500"/>
                                        <p:tgtEl>
                                          <p:spTgt spid="863"/>
                                        </p:tgtEl>
                                      </p:cBhvr>
                                    </p:animEffect>
                                  </p:childTnLst>
                                </p:cTn>
                              </p:par>
                              <p:par>
                                <p:cTn id="8" presetID="10" presetClass="entr" presetSubtype="0" fill="hold" nodeType="withEffect">
                                  <p:stCondLst>
                                    <p:cond delay="500"/>
                                  </p:stCondLst>
                                  <p:childTnLst>
                                    <p:set>
                                      <p:cBhvr>
                                        <p:cTn id="9" dur="1" fill="hold">
                                          <p:stCondLst>
                                            <p:cond delay="0"/>
                                          </p:stCondLst>
                                        </p:cTn>
                                        <p:tgtEl>
                                          <p:spTgt spid="791"/>
                                        </p:tgtEl>
                                        <p:attrNameLst>
                                          <p:attrName>style.visibility</p:attrName>
                                        </p:attrNameLst>
                                      </p:cBhvr>
                                      <p:to>
                                        <p:strVal val="visible"/>
                                      </p:to>
                                    </p:set>
                                    <p:animEffect transition="in" filter="fade">
                                      <p:cBhvr>
                                        <p:cTn id="10" dur="500"/>
                                        <p:tgtEl>
                                          <p:spTgt spid="791"/>
                                        </p:tgtEl>
                                      </p:cBhvr>
                                    </p:animEffect>
                                  </p:childTnLst>
                                </p:cTn>
                              </p:par>
                              <p:par>
                                <p:cTn id="11" presetID="10" presetClass="entr" presetSubtype="0" fill="hold" nodeType="withEffect">
                                  <p:stCondLst>
                                    <p:cond delay="2700"/>
                                  </p:stCondLst>
                                  <p:childTnLst>
                                    <p:set>
                                      <p:cBhvr>
                                        <p:cTn id="12" dur="1" fill="hold">
                                          <p:stCondLst>
                                            <p:cond delay="0"/>
                                          </p:stCondLst>
                                        </p:cTn>
                                        <p:tgtEl>
                                          <p:spTgt spid="827"/>
                                        </p:tgtEl>
                                        <p:attrNameLst>
                                          <p:attrName>style.visibility</p:attrName>
                                        </p:attrNameLst>
                                      </p:cBhvr>
                                      <p:to>
                                        <p:strVal val="visible"/>
                                      </p:to>
                                    </p:set>
                                    <p:animEffect transition="in" filter="fade">
                                      <p:cBhvr>
                                        <p:cTn id="13" dur="500"/>
                                        <p:tgtEl>
                                          <p:spTgt spid="827"/>
                                        </p:tgtEl>
                                      </p:cBhvr>
                                    </p:animEffect>
                                  </p:childTnLst>
                                </p:cTn>
                              </p:par>
                              <p:par>
                                <p:cTn id="14" presetID="10" presetClass="entr" presetSubtype="0" fill="hold" nodeType="withEffect">
                                  <p:stCondLst>
                                    <p:cond delay="1100"/>
                                  </p:stCondLst>
                                  <p:childTnLst>
                                    <p:set>
                                      <p:cBhvr>
                                        <p:cTn id="15" dur="1" fill="hold">
                                          <p:stCondLst>
                                            <p:cond delay="0"/>
                                          </p:stCondLst>
                                        </p:cTn>
                                        <p:tgtEl>
                                          <p:spTgt spid="773"/>
                                        </p:tgtEl>
                                        <p:attrNameLst>
                                          <p:attrName>style.visibility</p:attrName>
                                        </p:attrNameLst>
                                      </p:cBhvr>
                                      <p:to>
                                        <p:strVal val="visible"/>
                                      </p:to>
                                    </p:set>
                                    <p:animEffect transition="in" filter="fade">
                                      <p:cBhvr>
                                        <p:cTn id="16" dur="500"/>
                                        <p:tgtEl>
                                          <p:spTgt spid="773"/>
                                        </p:tgtEl>
                                      </p:cBhvr>
                                    </p:animEffect>
                                  </p:childTnLst>
                                </p:cTn>
                              </p:par>
                              <p:par>
                                <p:cTn id="17" presetID="10" presetClass="entr" presetSubtype="0" fill="hold" nodeType="withEffect">
                                  <p:stCondLst>
                                    <p:cond delay="500"/>
                                  </p:stCondLst>
                                  <p:childTnLst>
                                    <p:set>
                                      <p:cBhvr>
                                        <p:cTn id="18" dur="1" fill="hold">
                                          <p:stCondLst>
                                            <p:cond delay="0"/>
                                          </p:stCondLst>
                                        </p:cTn>
                                        <p:tgtEl>
                                          <p:spTgt spid="845"/>
                                        </p:tgtEl>
                                        <p:attrNameLst>
                                          <p:attrName>style.visibility</p:attrName>
                                        </p:attrNameLst>
                                      </p:cBhvr>
                                      <p:to>
                                        <p:strVal val="visible"/>
                                      </p:to>
                                    </p:set>
                                    <p:animEffect transition="in" filter="fade">
                                      <p:cBhvr>
                                        <p:cTn id="19" dur="500"/>
                                        <p:tgtEl>
                                          <p:spTgt spid="845"/>
                                        </p:tgtEl>
                                      </p:cBhvr>
                                    </p:animEffect>
                                  </p:childTnLst>
                                </p:cTn>
                              </p:par>
                              <p:par>
                                <p:cTn id="20" presetID="10" presetClass="entr" presetSubtype="0" fill="hold" nodeType="withEffect">
                                  <p:stCondLst>
                                    <p:cond delay="1900"/>
                                  </p:stCondLst>
                                  <p:childTnLst>
                                    <p:set>
                                      <p:cBhvr>
                                        <p:cTn id="21" dur="1" fill="hold">
                                          <p:stCondLst>
                                            <p:cond delay="0"/>
                                          </p:stCondLst>
                                        </p:cTn>
                                        <p:tgtEl>
                                          <p:spTgt spid="683"/>
                                        </p:tgtEl>
                                        <p:attrNameLst>
                                          <p:attrName>style.visibility</p:attrName>
                                        </p:attrNameLst>
                                      </p:cBhvr>
                                      <p:to>
                                        <p:strVal val="visible"/>
                                      </p:to>
                                    </p:set>
                                    <p:animEffect transition="in" filter="fade">
                                      <p:cBhvr>
                                        <p:cTn id="22" dur="500"/>
                                        <p:tgtEl>
                                          <p:spTgt spid="683"/>
                                        </p:tgtEl>
                                      </p:cBhvr>
                                    </p:animEffect>
                                  </p:childTnLst>
                                </p:cTn>
                              </p:par>
                              <p:par>
                                <p:cTn id="23" presetID="10" presetClass="entr" presetSubtype="0" fill="hold" nodeType="withEffect">
                                  <p:stCondLst>
                                    <p:cond delay="700"/>
                                  </p:stCondLst>
                                  <p:childTnLst>
                                    <p:set>
                                      <p:cBhvr>
                                        <p:cTn id="24" dur="1" fill="hold">
                                          <p:stCondLst>
                                            <p:cond delay="0"/>
                                          </p:stCondLst>
                                        </p:cTn>
                                        <p:tgtEl>
                                          <p:spTgt spid="719"/>
                                        </p:tgtEl>
                                        <p:attrNameLst>
                                          <p:attrName>style.visibility</p:attrName>
                                        </p:attrNameLst>
                                      </p:cBhvr>
                                      <p:to>
                                        <p:strVal val="visible"/>
                                      </p:to>
                                    </p:set>
                                    <p:animEffect transition="in" filter="fade">
                                      <p:cBhvr>
                                        <p:cTn id="25" dur="500"/>
                                        <p:tgtEl>
                                          <p:spTgt spid="719"/>
                                        </p:tgtEl>
                                      </p:cBhvr>
                                    </p:animEffect>
                                  </p:childTnLst>
                                </p:cTn>
                              </p:par>
                              <p:par>
                                <p:cTn id="26" presetID="10" presetClass="entr" presetSubtype="0" fill="hold" nodeType="withEffect">
                                  <p:stCondLst>
                                    <p:cond delay="2200"/>
                                  </p:stCondLst>
                                  <p:childTnLst>
                                    <p:set>
                                      <p:cBhvr>
                                        <p:cTn id="27" dur="1" fill="hold">
                                          <p:stCondLst>
                                            <p:cond delay="0"/>
                                          </p:stCondLst>
                                        </p:cTn>
                                        <p:tgtEl>
                                          <p:spTgt spid="737"/>
                                        </p:tgtEl>
                                        <p:attrNameLst>
                                          <p:attrName>style.visibility</p:attrName>
                                        </p:attrNameLst>
                                      </p:cBhvr>
                                      <p:to>
                                        <p:strVal val="visible"/>
                                      </p:to>
                                    </p:set>
                                    <p:animEffect transition="in" filter="fade">
                                      <p:cBhvr>
                                        <p:cTn id="28" dur="500"/>
                                        <p:tgtEl>
                                          <p:spTgt spid="737"/>
                                        </p:tgtEl>
                                      </p:cBhvr>
                                    </p:animEffect>
                                  </p:childTnLst>
                                </p:cTn>
                              </p:par>
                              <p:par>
                                <p:cTn id="29" presetID="10" presetClass="entr" presetSubtype="0" fill="hold" nodeType="withEffect">
                                  <p:stCondLst>
                                    <p:cond delay="0"/>
                                  </p:stCondLst>
                                  <p:childTnLst>
                                    <p:set>
                                      <p:cBhvr>
                                        <p:cTn id="30" dur="1" fill="hold">
                                          <p:stCondLst>
                                            <p:cond delay="0"/>
                                          </p:stCondLst>
                                        </p:cTn>
                                        <p:tgtEl>
                                          <p:spTgt spid="755"/>
                                        </p:tgtEl>
                                        <p:attrNameLst>
                                          <p:attrName>style.visibility</p:attrName>
                                        </p:attrNameLst>
                                      </p:cBhvr>
                                      <p:to>
                                        <p:strVal val="visible"/>
                                      </p:to>
                                    </p:set>
                                    <p:animEffect transition="in" filter="fade">
                                      <p:cBhvr>
                                        <p:cTn id="31" dur="500"/>
                                        <p:tgtEl>
                                          <p:spTgt spid="755"/>
                                        </p:tgtEl>
                                      </p:cBhvr>
                                    </p:animEffect>
                                  </p:childTnLst>
                                </p:cTn>
                              </p:par>
                              <p:par>
                                <p:cTn id="32" presetID="10" presetClass="entr" presetSubtype="0" fill="hold" nodeType="withEffect">
                                  <p:stCondLst>
                                    <p:cond delay="1000"/>
                                  </p:stCondLst>
                                  <p:childTnLst>
                                    <p:set>
                                      <p:cBhvr>
                                        <p:cTn id="33" dur="1" fill="hold">
                                          <p:stCondLst>
                                            <p:cond delay="0"/>
                                          </p:stCondLst>
                                        </p:cTn>
                                        <p:tgtEl>
                                          <p:spTgt spid="701"/>
                                        </p:tgtEl>
                                        <p:attrNameLst>
                                          <p:attrName>style.visibility</p:attrName>
                                        </p:attrNameLst>
                                      </p:cBhvr>
                                      <p:to>
                                        <p:strVal val="visible"/>
                                      </p:to>
                                    </p:set>
                                    <p:animEffect transition="in" filter="fade">
                                      <p:cBhvr>
                                        <p:cTn id="34" dur="500"/>
                                        <p:tgtEl>
                                          <p:spTgt spid="701"/>
                                        </p:tgtEl>
                                      </p:cBhvr>
                                    </p:animEffect>
                                  </p:childTnLst>
                                </p:cTn>
                              </p:par>
                              <p:par>
                                <p:cTn id="35" presetID="10" presetClass="entr" presetSubtype="0" fill="hold" nodeType="withEffect">
                                  <p:stCondLst>
                                    <p:cond delay="2500"/>
                                  </p:stCondLst>
                                  <p:childTnLst>
                                    <p:set>
                                      <p:cBhvr>
                                        <p:cTn id="36" dur="1" fill="hold">
                                          <p:stCondLst>
                                            <p:cond delay="0"/>
                                          </p:stCondLst>
                                        </p:cTn>
                                        <p:tgtEl>
                                          <p:spTgt spid="809"/>
                                        </p:tgtEl>
                                        <p:attrNameLst>
                                          <p:attrName>style.visibility</p:attrName>
                                        </p:attrNameLst>
                                      </p:cBhvr>
                                      <p:to>
                                        <p:strVal val="visible"/>
                                      </p:to>
                                    </p:set>
                                    <p:animEffect transition="in" filter="fade">
                                      <p:cBhvr>
                                        <p:cTn id="37"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4294967295"/>
          </p:nvPr>
        </p:nvSpPr>
        <p:spPr>
          <a:xfrm>
            <a:off x="1905000" y="1200150"/>
            <a:ext cx="7239000" cy="3394075"/>
          </a:xfrm>
        </p:spPr>
        <p:txBody>
          <a:bodyPr>
            <a:noAutofit/>
          </a:bodyPr>
          <a:lstStyle/>
          <a:p>
            <a:pPr marL="0" indent="0">
              <a:buNone/>
            </a:pPr>
            <a:r>
              <a:rPr lang="en-US" sz="2400" b="1" dirty="0">
                <a:solidFill>
                  <a:srgbClr val="C0504D"/>
                </a:solidFill>
                <a:latin typeface="Tempus Sans ITC" panose="04020404030D07020202" pitchFamily="82" charset="0"/>
              </a:rPr>
              <a:t>Big Picture for working with Containers</a:t>
            </a:r>
          </a:p>
          <a:p>
            <a:pPr marL="0" indent="0">
              <a:buNone/>
            </a:pPr>
            <a:r>
              <a:rPr lang="en-US" sz="2400" b="1" dirty="0">
                <a:solidFill>
                  <a:srgbClr val="C0504D"/>
                </a:solidFill>
                <a:latin typeface="Tempus Sans ITC" panose="04020404030D07020202" pitchFamily="82" charset="0"/>
              </a:rPr>
              <a:t>Container Vocabulary</a:t>
            </a:r>
          </a:p>
          <a:p>
            <a:pPr marL="0" indent="0">
              <a:buNone/>
            </a:pPr>
            <a:r>
              <a:rPr lang="en-US" sz="2400" b="1" dirty="0">
                <a:solidFill>
                  <a:srgbClr val="C0504D"/>
                </a:solidFill>
                <a:latin typeface="Tempus Sans ITC" panose="04020404030D07020202" pitchFamily="82" charset="0"/>
              </a:rPr>
              <a:t>Container Architecture</a:t>
            </a:r>
          </a:p>
          <a:p>
            <a:pPr marL="0" indent="0">
              <a:buNone/>
            </a:pPr>
            <a:r>
              <a:rPr lang="en-US" sz="2400" b="1" dirty="0">
                <a:solidFill>
                  <a:srgbClr val="C0504D"/>
                </a:solidFill>
                <a:latin typeface="Tempus Sans ITC" panose="04020404030D07020202" pitchFamily="82" charset="0"/>
              </a:rPr>
              <a:t>Micro Services and Containerization </a:t>
            </a:r>
          </a:p>
          <a:p>
            <a:pPr marL="0" indent="0">
              <a:buNone/>
            </a:pPr>
            <a:r>
              <a:rPr lang="en-US" sz="2400" b="1" dirty="0">
                <a:solidFill>
                  <a:srgbClr val="C0504D"/>
                </a:solidFill>
                <a:latin typeface="Tempus Sans ITC" panose="04020404030D07020202" pitchFamily="82" charset="0"/>
              </a:rPr>
              <a:t>ASP.NET Core</a:t>
            </a:r>
          </a:p>
          <a:p>
            <a:pPr marL="0" indent="0">
              <a:buNone/>
            </a:pPr>
            <a:r>
              <a:rPr lang="en-US" sz="2400" b="1" dirty="0">
                <a:solidFill>
                  <a:srgbClr val="C0504D"/>
                </a:solidFill>
                <a:latin typeface="Tempus Sans ITC" panose="04020404030D07020202" pitchFamily="82" charset="0"/>
              </a:rPr>
              <a:t>Visual Studio</a:t>
            </a:r>
          </a:p>
          <a:p>
            <a:pPr marL="0" indent="0">
              <a:buNone/>
            </a:pPr>
            <a:r>
              <a:rPr lang="en-US" sz="2400" b="1" dirty="0">
                <a:solidFill>
                  <a:srgbClr val="C0504D"/>
                </a:solidFill>
                <a:latin typeface="Tempus Sans ITC" panose="04020404030D07020202" pitchFamily="82" charset="0"/>
              </a:rPr>
              <a:t>Visual Studio Team Services</a:t>
            </a:r>
          </a:p>
          <a:p>
            <a:pPr marL="0" indent="0">
              <a:buNone/>
            </a:pPr>
            <a:r>
              <a:rPr lang="en-US" sz="2400" b="1" dirty="0">
                <a:solidFill>
                  <a:srgbClr val="C0504D"/>
                </a:solidFill>
                <a:latin typeface="Tempus Sans ITC" panose="04020404030D07020202" pitchFamily="82" charset="0"/>
              </a:rPr>
              <a:t>Azure Container Service</a:t>
            </a:r>
          </a:p>
        </p:txBody>
      </p:sp>
    </p:spTree>
    <p:extLst>
      <p:ext uri="{BB962C8B-B14F-4D97-AF65-F5344CB8AC3E}">
        <p14:creationId xmlns:p14="http://schemas.microsoft.com/office/powerpoint/2010/main" val="38129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pPr algn="ctr"/>
            <a:r>
              <a:rPr lang="en-US" sz="3600" dirty="0"/>
              <a:t>Distribution</a:t>
            </a:r>
          </a:p>
        </p:txBody>
      </p:sp>
      <p:grpSp>
        <p:nvGrpSpPr>
          <p:cNvPr id="1348" name="Group 1347"/>
          <p:cNvGrpSpPr/>
          <p:nvPr/>
        </p:nvGrpSpPr>
        <p:grpSpPr>
          <a:xfrm>
            <a:off x="6043929" y="1774629"/>
            <a:ext cx="2642871" cy="2425868"/>
            <a:chOff x="6043929" y="1774629"/>
            <a:chExt cx="2642871" cy="2425868"/>
          </a:xfrm>
        </p:grpSpPr>
        <p:grpSp>
          <p:nvGrpSpPr>
            <p:cNvPr id="1349" name="Group 1348"/>
            <p:cNvGrpSpPr/>
            <p:nvPr/>
          </p:nvGrpSpPr>
          <p:grpSpPr>
            <a:xfrm>
              <a:off x="6043929" y="1885950"/>
              <a:ext cx="2642871" cy="2314547"/>
              <a:chOff x="6043929" y="1885950"/>
              <a:chExt cx="2642871" cy="2314547"/>
            </a:xfrm>
          </p:grpSpPr>
          <p:grpSp>
            <p:nvGrpSpPr>
              <p:cNvPr id="1351" name="Group 1350"/>
              <p:cNvGrpSpPr/>
              <p:nvPr/>
            </p:nvGrpSpPr>
            <p:grpSpPr>
              <a:xfrm>
                <a:off x="6043929" y="1885950"/>
                <a:ext cx="2642871" cy="2314547"/>
                <a:chOff x="4156030" y="3448050"/>
                <a:chExt cx="2566671" cy="2250456"/>
              </a:xfrm>
            </p:grpSpPr>
            <p:sp>
              <p:nvSpPr>
                <p:cNvPr id="1359" name="Rectangle 1358"/>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60" name="Flowchart: Alternate Process 1359"/>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352" name="Group 1351"/>
              <p:cNvGrpSpPr/>
              <p:nvPr/>
            </p:nvGrpSpPr>
            <p:grpSpPr>
              <a:xfrm>
                <a:off x="7446445" y="2371294"/>
                <a:ext cx="1135637" cy="1696328"/>
                <a:chOff x="7441366" y="1793260"/>
                <a:chExt cx="1135637" cy="1696328"/>
              </a:xfrm>
            </p:grpSpPr>
            <p:sp>
              <p:nvSpPr>
                <p:cNvPr id="1357" name="Rectangle 1356"/>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58" name="Flowchart: Alternate Process 1357"/>
                <p:cNvSpPr/>
                <p:nvPr/>
              </p:nvSpPr>
              <p:spPr>
                <a:xfrm>
                  <a:off x="7441366" y="1793260"/>
                  <a:ext cx="968381"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353" name="Group 1352"/>
              <p:cNvGrpSpPr/>
              <p:nvPr/>
            </p:nvGrpSpPr>
            <p:grpSpPr>
              <a:xfrm>
                <a:off x="6177370" y="2371294"/>
                <a:ext cx="1135636" cy="1696328"/>
                <a:chOff x="6172291" y="1793260"/>
                <a:chExt cx="1135636" cy="1696328"/>
              </a:xfrm>
            </p:grpSpPr>
            <p:sp>
              <p:nvSpPr>
                <p:cNvPr id="1355" name="Rectangle 1354"/>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56" name="Flowchart: Alternate Process 1355"/>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354" name="Rectangle 1353"/>
              <p:cNvSpPr/>
              <p:nvPr/>
            </p:nvSpPr>
            <p:spPr>
              <a:xfrm>
                <a:off x="6172199"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pic>
          <p:nvPicPr>
            <p:cNvPr id="1350"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1" name="Group 1360"/>
          <p:cNvGrpSpPr/>
          <p:nvPr/>
        </p:nvGrpSpPr>
        <p:grpSpPr>
          <a:xfrm>
            <a:off x="6041923" y="1772348"/>
            <a:ext cx="2642871" cy="2425868"/>
            <a:chOff x="6043929" y="1774629"/>
            <a:chExt cx="2642871" cy="2425868"/>
          </a:xfrm>
        </p:grpSpPr>
        <p:grpSp>
          <p:nvGrpSpPr>
            <p:cNvPr id="1362" name="Group 1361"/>
            <p:cNvGrpSpPr/>
            <p:nvPr/>
          </p:nvGrpSpPr>
          <p:grpSpPr>
            <a:xfrm>
              <a:off x="6043929" y="1885950"/>
              <a:ext cx="2642871" cy="2314547"/>
              <a:chOff x="6043929" y="1885950"/>
              <a:chExt cx="2642871" cy="2314547"/>
            </a:xfrm>
          </p:grpSpPr>
          <p:grpSp>
            <p:nvGrpSpPr>
              <p:cNvPr id="1364" name="Group 1363"/>
              <p:cNvGrpSpPr/>
              <p:nvPr/>
            </p:nvGrpSpPr>
            <p:grpSpPr>
              <a:xfrm>
                <a:off x="6043929" y="1885950"/>
                <a:ext cx="2642871" cy="2314547"/>
                <a:chOff x="4156030" y="3448050"/>
                <a:chExt cx="2566671" cy="2250456"/>
              </a:xfrm>
            </p:grpSpPr>
            <p:sp>
              <p:nvSpPr>
                <p:cNvPr id="1372" name="Rectangle 1371"/>
                <p:cNvSpPr/>
                <p:nvPr/>
              </p:nvSpPr>
              <p:spPr>
                <a:xfrm>
                  <a:off x="4156031" y="3562350"/>
                  <a:ext cx="2566670" cy="2136156"/>
                </a:xfrm>
                <a:prstGeom prst="rect">
                  <a:avLst/>
                </a:prstGeom>
                <a:solidFill>
                  <a:sysClr val="windowText" lastClr="000000">
                    <a:lumMod val="75000"/>
                    <a:lumOff val="25000"/>
                  </a:sysClr>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73" name="Flowchart: Alternate Process 1372"/>
                <p:cNvSpPr/>
                <p:nvPr/>
              </p:nvSpPr>
              <p:spPr>
                <a:xfrm>
                  <a:off x="4156030" y="3448050"/>
                  <a:ext cx="1230039" cy="228600"/>
                </a:xfrm>
                <a:prstGeom prst="flowChartAlternateProcess">
                  <a:avLst/>
                </a:prstGeom>
                <a:solidFill>
                  <a:sysClr val="window" lastClr="FFFFFF">
                    <a:lumMod val="50000"/>
                  </a:sysClr>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365" name="Group 1364"/>
              <p:cNvGrpSpPr/>
              <p:nvPr/>
            </p:nvGrpSpPr>
            <p:grpSpPr>
              <a:xfrm>
                <a:off x="7446445" y="2371294"/>
                <a:ext cx="1135637" cy="1696328"/>
                <a:chOff x="7441366" y="1793260"/>
                <a:chExt cx="1135637" cy="1696328"/>
              </a:xfrm>
            </p:grpSpPr>
            <p:sp>
              <p:nvSpPr>
                <p:cNvPr id="1370" name="Rectangle 1369"/>
                <p:cNvSpPr/>
                <p:nvPr/>
              </p:nvSpPr>
              <p:spPr>
                <a:xfrm>
                  <a:off x="7441367" y="1933398"/>
                  <a:ext cx="1135636" cy="1556190"/>
                </a:xfrm>
                <a:prstGeom prst="rect">
                  <a:avLst/>
                </a:prstGeom>
                <a:solidFill>
                  <a:sysClr val="windowText" lastClr="000000">
                    <a:lumMod val="75000"/>
                    <a:lumOff val="25000"/>
                  </a:sys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71" name="Flowchart: Alternate Process 1370"/>
                <p:cNvSpPr/>
                <p:nvPr/>
              </p:nvSpPr>
              <p:spPr>
                <a:xfrm>
                  <a:off x="7441366" y="1793260"/>
                  <a:ext cx="968381" cy="228600"/>
                </a:xfrm>
                <a:prstGeom prst="flowChartAlternateProcess">
                  <a:avLst/>
                </a:prstGeom>
                <a:solidFill>
                  <a:sysClr val="window" lastClr="FFFFFF">
                    <a:lumMod val="50000"/>
                  </a:sysClr>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366" name="Group 1365"/>
              <p:cNvGrpSpPr/>
              <p:nvPr/>
            </p:nvGrpSpPr>
            <p:grpSpPr>
              <a:xfrm>
                <a:off x="6177370" y="2371294"/>
                <a:ext cx="1135636" cy="1696328"/>
                <a:chOff x="6172291" y="1793260"/>
                <a:chExt cx="1135636" cy="1696328"/>
              </a:xfrm>
            </p:grpSpPr>
            <p:sp>
              <p:nvSpPr>
                <p:cNvPr id="1368" name="Rectangle 1367"/>
                <p:cNvSpPr/>
                <p:nvPr/>
              </p:nvSpPr>
              <p:spPr>
                <a:xfrm>
                  <a:off x="6172291" y="1933398"/>
                  <a:ext cx="1135636" cy="1556190"/>
                </a:xfrm>
                <a:prstGeom prst="rect">
                  <a:avLst/>
                </a:prstGeom>
                <a:solidFill>
                  <a:sysClr val="windowText" lastClr="000000">
                    <a:lumMod val="75000"/>
                    <a:lumOff val="25000"/>
                  </a:sys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69" name="Flowchart: Alternate Process 1368"/>
                <p:cNvSpPr/>
                <p:nvPr/>
              </p:nvSpPr>
              <p:spPr>
                <a:xfrm>
                  <a:off x="6172291" y="1793260"/>
                  <a:ext cx="894492" cy="228600"/>
                </a:xfrm>
                <a:prstGeom prst="flowChartAlternateProcess">
                  <a:avLst/>
                </a:prstGeom>
                <a:solidFill>
                  <a:sysClr val="window" lastClr="FFFFFF">
                    <a:lumMod val="50000"/>
                  </a:sysClr>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367" name="Rectangle 1366"/>
              <p:cNvSpPr/>
              <p:nvPr/>
            </p:nvSpPr>
            <p:spPr>
              <a:xfrm>
                <a:off x="6172199" y="2158577"/>
                <a:ext cx="2409883" cy="164661"/>
              </a:xfrm>
              <a:prstGeom prst="rect">
                <a:avLst/>
              </a:prstGeom>
              <a:solidFill>
                <a:sysClr val="windowText" lastClr="000000">
                  <a:lumMod val="75000"/>
                  <a:lumOff val="25000"/>
                </a:sysClr>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pic>
          <p:nvPicPr>
            <p:cNvPr id="136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5" name="Group 1374"/>
          <p:cNvGrpSpPr/>
          <p:nvPr/>
        </p:nvGrpSpPr>
        <p:grpSpPr>
          <a:xfrm>
            <a:off x="3282076" y="1885950"/>
            <a:ext cx="2642871" cy="2314547"/>
            <a:chOff x="4156030" y="3448050"/>
            <a:chExt cx="2566671" cy="2250456"/>
          </a:xfrm>
        </p:grpSpPr>
        <p:sp>
          <p:nvSpPr>
            <p:cNvPr id="1376" name="Rectangle 1375"/>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77" name="Flowchart: Alternate Process 1376"/>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378" name="Group 1377"/>
          <p:cNvGrpSpPr/>
          <p:nvPr/>
        </p:nvGrpSpPr>
        <p:grpSpPr>
          <a:xfrm>
            <a:off x="4684592" y="2371294"/>
            <a:ext cx="1135637" cy="1696328"/>
            <a:chOff x="7441366" y="1793260"/>
            <a:chExt cx="1135637" cy="1696328"/>
          </a:xfrm>
        </p:grpSpPr>
        <p:sp>
          <p:nvSpPr>
            <p:cNvPr id="1379" name="Rectangle 1378"/>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80" name="Flowchart: Alternate Process 1379"/>
            <p:cNvSpPr/>
            <p:nvPr/>
          </p:nvSpPr>
          <p:spPr>
            <a:xfrm>
              <a:off x="7441366" y="1793260"/>
              <a:ext cx="968381"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381" name="Group 1380"/>
          <p:cNvGrpSpPr/>
          <p:nvPr/>
        </p:nvGrpSpPr>
        <p:grpSpPr>
          <a:xfrm>
            <a:off x="3415517" y="2371294"/>
            <a:ext cx="1135636" cy="1696328"/>
            <a:chOff x="6172291" y="1793260"/>
            <a:chExt cx="1135636" cy="1696328"/>
          </a:xfrm>
        </p:grpSpPr>
        <p:sp>
          <p:nvSpPr>
            <p:cNvPr id="1382" name="Rectangle 1381"/>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83" name="Flowchart: Alternate Process 1382"/>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384" name="Rectangle 1383"/>
          <p:cNvSpPr/>
          <p:nvPr/>
        </p:nvSpPr>
        <p:spPr>
          <a:xfrm>
            <a:off x="3410346"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pic>
        <p:nvPicPr>
          <p:cNvPr id="1385"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1386" name="Can 220"/>
          <p:cNvSpPr/>
          <p:nvPr/>
        </p:nvSpPr>
        <p:spPr>
          <a:xfrm>
            <a:off x="4336761" y="4629150"/>
            <a:ext cx="325530" cy="368629"/>
          </a:xfrm>
          <a:prstGeom prst="can">
            <a:avLst/>
          </a:prstGeom>
          <a:solidFill>
            <a:srgbClr val="0070C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387" name="Group 1386"/>
          <p:cNvGrpSpPr/>
          <p:nvPr/>
        </p:nvGrpSpPr>
        <p:grpSpPr>
          <a:xfrm>
            <a:off x="5279904" y="2688658"/>
            <a:ext cx="417984" cy="417984"/>
            <a:chOff x="6631467" y="1985441"/>
            <a:chExt cx="417984" cy="417984"/>
          </a:xfrm>
        </p:grpSpPr>
        <p:sp>
          <p:nvSpPr>
            <p:cNvPr id="1388" name="Rectangle 1387"/>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38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90" name="Group 1389"/>
          <p:cNvGrpSpPr/>
          <p:nvPr/>
        </p:nvGrpSpPr>
        <p:grpSpPr>
          <a:xfrm>
            <a:off x="4815048" y="2682415"/>
            <a:ext cx="417984" cy="417984"/>
            <a:chOff x="6098534" y="1990948"/>
            <a:chExt cx="417984" cy="417984"/>
          </a:xfrm>
        </p:grpSpPr>
        <p:sp>
          <p:nvSpPr>
            <p:cNvPr id="1391" name="Rectangle 1390"/>
            <p:cNvSpPr/>
            <p:nvPr/>
          </p:nvSpPr>
          <p:spPr>
            <a:xfrm>
              <a:off x="6098534" y="1990948"/>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92" name="Rectangle 1391"/>
            <p:cNvSpPr/>
            <p:nvPr/>
          </p:nvSpPr>
          <p:spPr>
            <a:xfrm>
              <a:off x="6145406" y="2117632"/>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393" name="Group 1392"/>
          <p:cNvGrpSpPr/>
          <p:nvPr/>
        </p:nvGrpSpPr>
        <p:grpSpPr>
          <a:xfrm>
            <a:off x="4818864" y="3151838"/>
            <a:ext cx="417984" cy="417984"/>
            <a:chOff x="6102350" y="2460371"/>
            <a:chExt cx="417984" cy="417984"/>
          </a:xfrm>
        </p:grpSpPr>
        <p:sp>
          <p:nvSpPr>
            <p:cNvPr id="1394" name="Rectangle 1393"/>
            <p:cNvSpPr/>
            <p:nvPr/>
          </p:nvSpPr>
          <p:spPr>
            <a:xfrm>
              <a:off x="6102350" y="246037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95" name="Rectangle 1394"/>
            <p:cNvSpPr/>
            <p:nvPr/>
          </p:nvSpPr>
          <p:spPr>
            <a:xfrm>
              <a:off x="6149222" y="2587055"/>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396" name="Group 1395"/>
          <p:cNvGrpSpPr/>
          <p:nvPr/>
        </p:nvGrpSpPr>
        <p:grpSpPr>
          <a:xfrm>
            <a:off x="5281862" y="3156524"/>
            <a:ext cx="417984" cy="417984"/>
            <a:chOff x="6637872" y="2461910"/>
            <a:chExt cx="417984" cy="417984"/>
          </a:xfrm>
        </p:grpSpPr>
        <p:sp>
          <p:nvSpPr>
            <p:cNvPr id="1397" name="Rectangle 1396"/>
            <p:cNvSpPr/>
            <p:nvPr/>
          </p:nvSpPr>
          <p:spPr>
            <a:xfrm>
              <a:off x="6637872" y="24619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98" name="Rectangle 1397"/>
            <p:cNvSpPr/>
            <p:nvPr/>
          </p:nvSpPr>
          <p:spPr>
            <a:xfrm>
              <a:off x="6684744" y="258859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399" name="Group 1398"/>
          <p:cNvGrpSpPr/>
          <p:nvPr/>
        </p:nvGrpSpPr>
        <p:grpSpPr>
          <a:xfrm>
            <a:off x="500260" y="1774629"/>
            <a:ext cx="2642871" cy="2425868"/>
            <a:chOff x="500260" y="1774629"/>
            <a:chExt cx="2642871" cy="2425868"/>
          </a:xfrm>
        </p:grpSpPr>
        <p:grpSp>
          <p:nvGrpSpPr>
            <p:cNvPr id="1400" name="Group 1399"/>
            <p:cNvGrpSpPr/>
            <p:nvPr/>
          </p:nvGrpSpPr>
          <p:grpSpPr>
            <a:xfrm>
              <a:off x="500260" y="1885950"/>
              <a:ext cx="2642871" cy="2314547"/>
              <a:chOff x="500260" y="1885950"/>
              <a:chExt cx="2642871" cy="2314547"/>
            </a:xfrm>
          </p:grpSpPr>
          <p:grpSp>
            <p:nvGrpSpPr>
              <p:cNvPr id="1402" name="Group 1401"/>
              <p:cNvGrpSpPr/>
              <p:nvPr/>
            </p:nvGrpSpPr>
            <p:grpSpPr>
              <a:xfrm>
                <a:off x="500260" y="1885950"/>
                <a:ext cx="2642871" cy="2314547"/>
                <a:chOff x="4156030" y="3448050"/>
                <a:chExt cx="2566671" cy="2250456"/>
              </a:xfrm>
            </p:grpSpPr>
            <p:sp>
              <p:nvSpPr>
                <p:cNvPr id="1410" name="Rectangle 1409"/>
                <p:cNvSpPr/>
                <p:nvPr/>
              </p:nvSpPr>
              <p:spPr>
                <a:xfrm>
                  <a:off x="4156031" y="3562350"/>
                  <a:ext cx="2566670" cy="2136156"/>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11" name="Flowchart: Alternate Process 1410"/>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403" name="Group 1402"/>
              <p:cNvGrpSpPr/>
              <p:nvPr/>
            </p:nvGrpSpPr>
            <p:grpSpPr>
              <a:xfrm>
                <a:off x="1902777" y="2371294"/>
                <a:ext cx="1135636" cy="1696328"/>
                <a:chOff x="7441367" y="1793260"/>
                <a:chExt cx="1135636" cy="1696328"/>
              </a:xfrm>
            </p:grpSpPr>
            <p:sp>
              <p:nvSpPr>
                <p:cNvPr id="1408" name="Rectangle 1407"/>
                <p:cNvSpPr/>
                <p:nvPr/>
              </p:nvSpPr>
              <p:spPr>
                <a:xfrm>
                  <a:off x="7441367"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09" name="Flowchart: Alternate Process 1408"/>
                <p:cNvSpPr/>
                <p:nvPr/>
              </p:nvSpPr>
              <p:spPr>
                <a:xfrm>
                  <a:off x="7441367" y="1793260"/>
                  <a:ext cx="96838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404" name="Group 1403"/>
              <p:cNvGrpSpPr/>
              <p:nvPr/>
            </p:nvGrpSpPr>
            <p:grpSpPr>
              <a:xfrm>
                <a:off x="633701" y="2371294"/>
                <a:ext cx="1135636" cy="1696328"/>
                <a:chOff x="6172291" y="1793260"/>
                <a:chExt cx="1135636" cy="1696328"/>
              </a:xfrm>
            </p:grpSpPr>
            <p:sp>
              <p:nvSpPr>
                <p:cNvPr id="1406" name="Rectangle 1405"/>
                <p:cNvSpPr/>
                <p:nvPr/>
              </p:nvSpPr>
              <p:spPr>
                <a:xfrm>
                  <a:off x="6172291" y="1933398"/>
                  <a:ext cx="1135636" cy="1556190"/>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07" name="Flowchart: Alternate Process 1406"/>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405" name="Rectangle 1404"/>
              <p:cNvSpPr/>
              <p:nvPr/>
            </p:nvSpPr>
            <p:spPr>
              <a:xfrm>
                <a:off x="628530"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pic>
          <p:nvPicPr>
            <p:cNvPr id="1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2" name="Group 1411"/>
          <p:cNvGrpSpPr/>
          <p:nvPr/>
        </p:nvGrpSpPr>
        <p:grpSpPr>
          <a:xfrm>
            <a:off x="1199575" y="2621483"/>
            <a:ext cx="540854" cy="333210"/>
            <a:chOff x="2877183" y="2583280"/>
            <a:chExt cx="540854" cy="333210"/>
          </a:xfrm>
        </p:grpSpPr>
        <p:grpSp>
          <p:nvGrpSpPr>
            <p:cNvPr id="1413" name="Group 1412"/>
            <p:cNvGrpSpPr/>
            <p:nvPr/>
          </p:nvGrpSpPr>
          <p:grpSpPr>
            <a:xfrm>
              <a:off x="2877183" y="2583280"/>
              <a:ext cx="540854" cy="333210"/>
              <a:chOff x="1926169" y="1632181"/>
              <a:chExt cx="540854" cy="333210"/>
            </a:xfrm>
          </p:grpSpPr>
          <p:sp>
            <p:nvSpPr>
              <p:cNvPr id="1416" name="Rectangle 141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7" name="Rectangle 141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418" name="Group 1417"/>
              <p:cNvGrpSpPr/>
              <p:nvPr/>
            </p:nvGrpSpPr>
            <p:grpSpPr>
              <a:xfrm>
                <a:off x="1989961" y="1665409"/>
                <a:ext cx="413499" cy="266755"/>
                <a:chOff x="1371600" y="2038342"/>
                <a:chExt cx="609600" cy="393263"/>
              </a:xfrm>
            </p:grpSpPr>
            <p:cxnSp>
              <p:nvCxnSpPr>
                <p:cNvPr id="1422" name="Straight Connector 142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23" name="Straight Connector 142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24" name="Straight Connector 142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25" name="Straight Connector 142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26" name="Straight Connector 142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27" name="Straight Connector 142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28" name="Straight Connector 142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29" name="Straight Connector 142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30" name="Straight Connector 142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19" name="Rectangle 141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20" name="Rectangle 141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21" name="Rectangle 142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14" name="Rectangle 1413"/>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141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1" name="Group 1430"/>
          <p:cNvGrpSpPr/>
          <p:nvPr/>
        </p:nvGrpSpPr>
        <p:grpSpPr>
          <a:xfrm>
            <a:off x="2498088" y="2688658"/>
            <a:ext cx="417984" cy="417984"/>
            <a:chOff x="6631467" y="1985441"/>
            <a:chExt cx="417984" cy="417984"/>
          </a:xfrm>
        </p:grpSpPr>
        <p:sp>
          <p:nvSpPr>
            <p:cNvPr id="1432" name="Rectangle 1431"/>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43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4" name="Group 1433"/>
          <p:cNvGrpSpPr/>
          <p:nvPr/>
        </p:nvGrpSpPr>
        <p:grpSpPr>
          <a:xfrm>
            <a:off x="2033232" y="2682415"/>
            <a:ext cx="417984" cy="417984"/>
            <a:chOff x="6098534" y="1990948"/>
            <a:chExt cx="417984" cy="417984"/>
          </a:xfrm>
        </p:grpSpPr>
        <p:sp>
          <p:nvSpPr>
            <p:cNvPr id="1435" name="Rectangle 1434"/>
            <p:cNvSpPr/>
            <p:nvPr/>
          </p:nvSpPr>
          <p:spPr>
            <a:xfrm>
              <a:off x="6098534" y="1990948"/>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36" name="Rectangle 1435"/>
            <p:cNvSpPr/>
            <p:nvPr/>
          </p:nvSpPr>
          <p:spPr>
            <a:xfrm>
              <a:off x="6145406" y="2117632"/>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437" name="Group 1436"/>
          <p:cNvGrpSpPr/>
          <p:nvPr/>
        </p:nvGrpSpPr>
        <p:grpSpPr>
          <a:xfrm>
            <a:off x="2037048" y="3151838"/>
            <a:ext cx="417984" cy="417984"/>
            <a:chOff x="6102350" y="2460371"/>
            <a:chExt cx="417984" cy="417984"/>
          </a:xfrm>
        </p:grpSpPr>
        <p:sp>
          <p:nvSpPr>
            <p:cNvPr id="1438" name="Rectangle 1437"/>
            <p:cNvSpPr/>
            <p:nvPr/>
          </p:nvSpPr>
          <p:spPr>
            <a:xfrm>
              <a:off x="6102350" y="246037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39" name="Rectangle 1438"/>
            <p:cNvSpPr/>
            <p:nvPr/>
          </p:nvSpPr>
          <p:spPr>
            <a:xfrm>
              <a:off x="6149222" y="2587055"/>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440" name="Group 1439"/>
          <p:cNvGrpSpPr/>
          <p:nvPr/>
        </p:nvGrpSpPr>
        <p:grpSpPr>
          <a:xfrm>
            <a:off x="2500046" y="3156524"/>
            <a:ext cx="417984" cy="417984"/>
            <a:chOff x="6637872" y="2461910"/>
            <a:chExt cx="417984" cy="417984"/>
          </a:xfrm>
        </p:grpSpPr>
        <p:sp>
          <p:nvSpPr>
            <p:cNvPr id="1441" name="Rectangle 1440"/>
            <p:cNvSpPr/>
            <p:nvPr/>
          </p:nvSpPr>
          <p:spPr>
            <a:xfrm>
              <a:off x="6637872" y="24619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42" name="Rectangle 1441"/>
            <p:cNvSpPr/>
            <p:nvPr/>
          </p:nvSpPr>
          <p:spPr>
            <a:xfrm>
              <a:off x="6684744" y="258859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443" name="Group 1442"/>
          <p:cNvGrpSpPr/>
          <p:nvPr/>
        </p:nvGrpSpPr>
        <p:grpSpPr>
          <a:xfrm>
            <a:off x="6742184" y="2952054"/>
            <a:ext cx="540854" cy="333210"/>
            <a:chOff x="3240661" y="1005909"/>
            <a:chExt cx="540854" cy="333210"/>
          </a:xfrm>
        </p:grpSpPr>
        <p:grpSp>
          <p:nvGrpSpPr>
            <p:cNvPr id="1444" name="Group 1443"/>
            <p:cNvGrpSpPr/>
            <p:nvPr/>
          </p:nvGrpSpPr>
          <p:grpSpPr>
            <a:xfrm>
              <a:off x="3240661" y="1005909"/>
              <a:ext cx="540854" cy="333210"/>
              <a:chOff x="1926169" y="1632181"/>
              <a:chExt cx="540854" cy="333210"/>
            </a:xfrm>
          </p:grpSpPr>
          <p:sp>
            <p:nvSpPr>
              <p:cNvPr id="1446" name="Rectangle 144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47" name="Rectangle 144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448" name="Group 1447"/>
              <p:cNvGrpSpPr/>
              <p:nvPr/>
            </p:nvGrpSpPr>
            <p:grpSpPr>
              <a:xfrm>
                <a:off x="1989961" y="1665409"/>
                <a:ext cx="413499" cy="266755"/>
                <a:chOff x="1371600" y="2038342"/>
                <a:chExt cx="609600" cy="393263"/>
              </a:xfrm>
            </p:grpSpPr>
            <p:cxnSp>
              <p:nvCxnSpPr>
                <p:cNvPr id="1452" name="Straight Connector 145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53" name="Straight Connector 145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54" name="Straight Connector 145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55" name="Straight Connector 145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56" name="Straight Connector 145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57" name="Straight Connector 145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58" name="Straight Connector 145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59" name="Straight Connector 145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60" name="Straight Connector 145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49" name="Rectangle 144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50" name="Rectangle 144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51" name="Rectangle 145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45" name="Rectangle 144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461" name="Group 1460"/>
          <p:cNvGrpSpPr/>
          <p:nvPr/>
        </p:nvGrpSpPr>
        <p:grpSpPr>
          <a:xfrm>
            <a:off x="6743244" y="2621483"/>
            <a:ext cx="540854" cy="333210"/>
            <a:chOff x="2877183" y="2583280"/>
            <a:chExt cx="540854" cy="333210"/>
          </a:xfrm>
        </p:grpSpPr>
        <p:grpSp>
          <p:nvGrpSpPr>
            <p:cNvPr id="1462" name="Group 1461"/>
            <p:cNvGrpSpPr/>
            <p:nvPr/>
          </p:nvGrpSpPr>
          <p:grpSpPr>
            <a:xfrm>
              <a:off x="2877183" y="2583280"/>
              <a:ext cx="540854" cy="333210"/>
              <a:chOff x="1926169" y="1632181"/>
              <a:chExt cx="540854" cy="333210"/>
            </a:xfrm>
          </p:grpSpPr>
          <p:sp>
            <p:nvSpPr>
              <p:cNvPr id="1465" name="Rectangle 1464"/>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66" name="Rectangle 1465"/>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467" name="Group 1466"/>
              <p:cNvGrpSpPr/>
              <p:nvPr/>
            </p:nvGrpSpPr>
            <p:grpSpPr>
              <a:xfrm>
                <a:off x="1989961" y="1665409"/>
                <a:ext cx="413499" cy="266755"/>
                <a:chOff x="1371600" y="2038342"/>
                <a:chExt cx="609600" cy="393263"/>
              </a:xfrm>
            </p:grpSpPr>
            <p:cxnSp>
              <p:nvCxnSpPr>
                <p:cNvPr id="1471" name="Straight Connector 1470"/>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72" name="Straight Connector 1471"/>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73" name="Straight Connector 1472"/>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74" name="Straight Connector 1473"/>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75" name="Straight Connector 1474"/>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76" name="Straight Connector 1475"/>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77" name="Straight Connector 1476"/>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78" name="Straight Connector 1477"/>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79" name="Straight Connector 1478"/>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68" name="Rectangle 1467"/>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69" name="Rectangle 1468"/>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70" name="Rectangle 1469"/>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63" name="Rectangle 1462"/>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146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0" name="Group 1479"/>
          <p:cNvGrpSpPr/>
          <p:nvPr/>
        </p:nvGrpSpPr>
        <p:grpSpPr>
          <a:xfrm>
            <a:off x="8041757" y="2688658"/>
            <a:ext cx="417984" cy="417984"/>
            <a:chOff x="6631467" y="1985441"/>
            <a:chExt cx="417984" cy="417984"/>
          </a:xfrm>
        </p:grpSpPr>
        <p:sp>
          <p:nvSpPr>
            <p:cNvPr id="1481" name="Rectangle 1480"/>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4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3" name="Group 1482"/>
          <p:cNvGrpSpPr/>
          <p:nvPr/>
        </p:nvGrpSpPr>
        <p:grpSpPr>
          <a:xfrm>
            <a:off x="7576901" y="2682415"/>
            <a:ext cx="417984" cy="417984"/>
            <a:chOff x="6098534" y="1990948"/>
            <a:chExt cx="417984" cy="417984"/>
          </a:xfrm>
        </p:grpSpPr>
        <p:sp>
          <p:nvSpPr>
            <p:cNvPr id="1484" name="Rectangle 1483"/>
            <p:cNvSpPr/>
            <p:nvPr/>
          </p:nvSpPr>
          <p:spPr>
            <a:xfrm>
              <a:off x="6098534" y="1990948"/>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85" name="Rectangle 1484"/>
            <p:cNvSpPr/>
            <p:nvPr/>
          </p:nvSpPr>
          <p:spPr>
            <a:xfrm>
              <a:off x="6145406" y="2117632"/>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486" name="Group 1485"/>
          <p:cNvGrpSpPr/>
          <p:nvPr/>
        </p:nvGrpSpPr>
        <p:grpSpPr>
          <a:xfrm>
            <a:off x="7580717" y="3151838"/>
            <a:ext cx="417984" cy="417984"/>
            <a:chOff x="6102350" y="2460371"/>
            <a:chExt cx="417984" cy="417984"/>
          </a:xfrm>
        </p:grpSpPr>
        <p:sp>
          <p:nvSpPr>
            <p:cNvPr id="1487" name="Rectangle 1486"/>
            <p:cNvSpPr/>
            <p:nvPr/>
          </p:nvSpPr>
          <p:spPr>
            <a:xfrm>
              <a:off x="6102350" y="246037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88" name="Rectangle 1487"/>
            <p:cNvSpPr/>
            <p:nvPr/>
          </p:nvSpPr>
          <p:spPr>
            <a:xfrm>
              <a:off x="6149222" y="2587055"/>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489" name="Group 1488"/>
          <p:cNvGrpSpPr/>
          <p:nvPr/>
        </p:nvGrpSpPr>
        <p:grpSpPr>
          <a:xfrm>
            <a:off x="8043715" y="3156524"/>
            <a:ext cx="417984" cy="417984"/>
            <a:chOff x="6637872" y="2461910"/>
            <a:chExt cx="417984" cy="417984"/>
          </a:xfrm>
        </p:grpSpPr>
        <p:sp>
          <p:nvSpPr>
            <p:cNvPr id="1490" name="Rectangle 1489"/>
            <p:cNvSpPr/>
            <p:nvPr/>
          </p:nvSpPr>
          <p:spPr>
            <a:xfrm>
              <a:off x="6637872" y="2461910"/>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91" name="Rectangle 1490"/>
            <p:cNvSpPr/>
            <p:nvPr/>
          </p:nvSpPr>
          <p:spPr>
            <a:xfrm>
              <a:off x="6684744" y="258859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492" name="Group 1491"/>
          <p:cNvGrpSpPr/>
          <p:nvPr/>
        </p:nvGrpSpPr>
        <p:grpSpPr>
          <a:xfrm>
            <a:off x="3437492" y="3945686"/>
            <a:ext cx="540854" cy="333210"/>
            <a:chOff x="3240661" y="1005909"/>
            <a:chExt cx="540854" cy="333210"/>
          </a:xfrm>
        </p:grpSpPr>
        <p:grpSp>
          <p:nvGrpSpPr>
            <p:cNvPr id="1493" name="Group 1492"/>
            <p:cNvGrpSpPr/>
            <p:nvPr/>
          </p:nvGrpSpPr>
          <p:grpSpPr>
            <a:xfrm>
              <a:off x="3240661" y="1005909"/>
              <a:ext cx="540854" cy="333210"/>
              <a:chOff x="1926169" y="1632181"/>
              <a:chExt cx="540854" cy="333210"/>
            </a:xfrm>
          </p:grpSpPr>
          <p:sp>
            <p:nvSpPr>
              <p:cNvPr id="1495" name="Rectangle 1494"/>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96" name="Rectangle 1495"/>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497" name="Group 1496"/>
              <p:cNvGrpSpPr/>
              <p:nvPr/>
            </p:nvGrpSpPr>
            <p:grpSpPr>
              <a:xfrm>
                <a:off x="1989961" y="1665409"/>
                <a:ext cx="413499" cy="266755"/>
                <a:chOff x="1371600" y="2038342"/>
                <a:chExt cx="609600" cy="393263"/>
              </a:xfrm>
            </p:grpSpPr>
            <p:cxnSp>
              <p:nvCxnSpPr>
                <p:cNvPr id="1501" name="Straight Connector 1500"/>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02" name="Straight Connector 1501"/>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03" name="Straight Connector 1502"/>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04" name="Straight Connector 1503"/>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05" name="Straight Connector 1504"/>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06" name="Straight Connector 1505"/>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07" name="Straight Connector 1506"/>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08" name="Straight Connector 1507"/>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09" name="Straight Connector 1508"/>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98" name="Rectangle 1497"/>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99" name="Rectangle 1498"/>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00" name="Rectangle 1499"/>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94" name="Rectangle 1493"/>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510" name="Group 1509"/>
          <p:cNvGrpSpPr/>
          <p:nvPr/>
        </p:nvGrpSpPr>
        <p:grpSpPr>
          <a:xfrm>
            <a:off x="3438552" y="3613202"/>
            <a:ext cx="540854" cy="333210"/>
            <a:chOff x="3240661" y="1005909"/>
            <a:chExt cx="540854" cy="333210"/>
          </a:xfrm>
        </p:grpSpPr>
        <p:grpSp>
          <p:nvGrpSpPr>
            <p:cNvPr id="1511" name="Group 1510"/>
            <p:cNvGrpSpPr/>
            <p:nvPr/>
          </p:nvGrpSpPr>
          <p:grpSpPr>
            <a:xfrm>
              <a:off x="3240661" y="1005909"/>
              <a:ext cx="540854" cy="333210"/>
              <a:chOff x="1926169" y="1632181"/>
              <a:chExt cx="540854" cy="333210"/>
            </a:xfrm>
          </p:grpSpPr>
          <p:sp>
            <p:nvSpPr>
              <p:cNvPr id="1513" name="Rectangle 1512"/>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14" name="Rectangle 1513"/>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15" name="Group 1514"/>
              <p:cNvGrpSpPr/>
              <p:nvPr/>
            </p:nvGrpSpPr>
            <p:grpSpPr>
              <a:xfrm>
                <a:off x="1989961" y="1665409"/>
                <a:ext cx="413499" cy="266755"/>
                <a:chOff x="1371600" y="2038342"/>
                <a:chExt cx="609600" cy="393263"/>
              </a:xfrm>
            </p:grpSpPr>
            <p:cxnSp>
              <p:nvCxnSpPr>
                <p:cNvPr id="1519" name="Straight Connector 1518"/>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7" name="Straight Connector 1526"/>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6" name="Rectangle 1515"/>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17" name="Rectangle 1516"/>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18" name="Rectangle 1517"/>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12" name="Rectangle 1511"/>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528" name="Group 1527"/>
          <p:cNvGrpSpPr/>
          <p:nvPr/>
        </p:nvGrpSpPr>
        <p:grpSpPr>
          <a:xfrm>
            <a:off x="3981391" y="3613202"/>
            <a:ext cx="540854" cy="333210"/>
            <a:chOff x="3240661" y="1005909"/>
            <a:chExt cx="540854" cy="333210"/>
          </a:xfrm>
        </p:grpSpPr>
        <p:grpSp>
          <p:nvGrpSpPr>
            <p:cNvPr id="1529" name="Group 1528"/>
            <p:cNvGrpSpPr/>
            <p:nvPr/>
          </p:nvGrpSpPr>
          <p:grpSpPr>
            <a:xfrm>
              <a:off x="3240661" y="1005909"/>
              <a:ext cx="540854" cy="333210"/>
              <a:chOff x="1926169" y="1632181"/>
              <a:chExt cx="540854" cy="333210"/>
            </a:xfrm>
          </p:grpSpPr>
          <p:sp>
            <p:nvSpPr>
              <p:cNvPr id="1531" name="Rectangle 1530"/>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32" name="Rectangle 1531"/>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3" name="Group 1532"/>
              <p:cNvGrpSpPr/>
              <p:nvPr/>
            </p:nvGrpSpPr>
            <p:grpSpPr>
              <a:xfrm>
                <a:off x="1989961" y="1665409"/>
                <a:ext cx="413499" cy="266755"/>
                <a:chOff x="1371600" y="2038342"/>
                <a:chExt cx="609600" cy="393263"/>
              </a:xfrm>
            </p:grpSpPr>
            <p:cxnSp>
              <p:nvCxnSpPr>
                <p:cNvPr id="1537" name="Straight Connector 1536"/>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5" name="Straight Connector 1544"/>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4" name="Rectangle 1533"/>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35" name="Rectangle 1534"/>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36" name="Rectangle 1535"/>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30" name="Rectangle 1529"/>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API</a:t>
              </a:r>
            </a:p>
          </p:txBody>
        </p:sp>
      </p:grpSp>
      <p:grpSp>
        <p:nvGrpSpPr>
          <p:cNvPr id="1546" name="Group 1545"/>
          <p:cNvGrpSpPr/>
          <p:nvPr/>
        </p:nvGrpSpPr>
        <p:grpSpPr>
          <a:xfrm>
            <a:off x="3979030" y="4276983"/>
            <a:ext cx="540854" cy="333210"/>
            <a:chOff x="3240661" y="1005909"/>
            <a:chExt cx="540854" cy="333210"/>
          </a:xfrm>
        </p:grpSpPr>
        <p:grpSp>
          <p:nvGrpSpPr>
            <p:cNvPr id="1547" name="Group 1546"/>
            <p:cNvGrpSpPr/>
            <p:nvPr/>
          </p:nvGrpSpPr>
          <p:grpSpPr>
            <a:xfrm>
              <a:off x="3240661" y="1005909"/>
              <a:ext cx="540854" cy="333210"/>
              <a:chOff x="1926169" y="1632181"/>
              <a:chExt cx="540854" cy="333210"/>
            </a:xfrm>
          </p:grpSpPr>
          <p:sp>
            <p:nvSpPr>
              <p:cNvPr id="1549" name="Rectangle 1548"/>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50" name="Rectangle 1549"/>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51" name="Group 1550"/>
              <p:cNvGrpSpPr/>
              <p:nvPr/>
            </p:nvGrpSpPr>
            <p:grpSpPr>
              <a:xfrm>
                <a:off x="1989961" y="1665409"/>
                <a:ext cx="413499" cy="266755"/>
                <a:chOff x="1371600" y="2038342"/>
                <a:chExt cx="609600" cy="393263"/>
              </a:xfrm>
            </p:grpSpPr>
            <p:cxnSp>
              <p:nvCxnSpPr>
                <p:cNvPr id="1555" name="Straight Connector 1554"/>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56" name="Straight Connector 1555"/>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57" name="Straight Connector 1556"/>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58" name="Straight Connector 1557"/>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9" name="Straight Connector 1558"/>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0" name="Straight Connector 1559"/>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61" name="Straight Connector 1560"/>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62" name="Straight Connector 1561"/>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63" name="Straight Connector 1562"/>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52" name="Rectangle 1551"/>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53" name="Rectangle 1552"/>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54" name="Rectangle 1553"/>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48" name="Rectangle 1547"/>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564" name="Group 1563"/>
          <p:cNvGrpSpPr/>
          <p:nvPr/>
        </p:nvGrpSpPr>
        <p:grpSpPr>
          <a:xfrm>
            <a:off x="3981391" y="3943773"/>
            <a:ext cx="540854" cy="333210"/>
            <a:chOff x="3240661" y="1005909"/>
            <a:chExt cx="540854" cy="333210"/>
          </a:xfrm>
        </p:grpSpPr>
        <p:grpSp>
          <p:nvGrpSpPr>
            <p:cNvPr id="1565" name="Group 1564"/>
            <p:cNvGrpSpPr/>
            <p:nvPr/>
          </p:nvGrpSpPr>
          <p:grpSpPr>
            <a:xfrm>
              <a:off x="3240661" y="1005909"/>
              <a:ext cx="540854" cy="333210"/>
              <a:chOff x="1926169" y="1632181"/>
              <a:chExt cx="540854" cy="333210"/>
            </a:xfrm>
          </p:grpSpPr>
          <p:sp>
            <p:nvSpPr>
              <p:cNvPr id="1567" name="Rectangle 1566"/>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68" name="Rectangle 1567"/>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69" name="Group 1568"/>
              <p:cNvGrpSpPr/>
              <p:nvPr/>
            </p:nvGrpSpPr>
            <p:grpSpPr>
              <a:xfrm>
                <a:off x="1989961" y="1665409"/>
                <a:ext cx="413499" cy="266755"/>
                <a:chOff x="1371600" y="2038342"/>
                <a:chExt cx="609600" cy="393263"/>
              </a:xfrm>
            </p:grpSpPr>
            <p:cxnSp>
              <p:nvCxnSpPr>
                <p:cNvPr id="1573" name="Straight Connector 1572"/>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1" name="Straight Connector 1580"/>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70" name="Rectangle 1569"/>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71" name="Rectangle 1570"/>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72" name="Rectangle 1571"/>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66" name="Rectangle 1565"/>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Cache</a:t>
              </a:r>
            </a:p>
          </p:txBody>
        </p:sp>
      </p:grpSp>
      <p:grpSp>
        <p:nvGrpSpPr>
          <p:cNvPr id="1582" name="Group 1581"/>
          <p:cNvGrpSpPr/>
          <p:nvPr/>
        </p:nvGrpSpPr>
        <p:grpSpPr>
          <a:xfrm>
            <a:off x="3438552" y="2621483"/>
            <a:ext cx="540854" cy="333210"/>
            <a:chOff x="3240661" y="1005909"/>
            <a:chExt cx="540854" cy="333210"/>
          </a:xfrm>
        </p:grpSpPr>
        <p:grpSp>
          <p:nvGrpSpPr>
            <p:cNvPr id="1583" name="Group 1582"/>
            <p:cNvGrpSpPr/>
            <p:nvPr/>
          </p:nvGrpSpPr>
          <p:grpSpPr>
            <a:xfrm>
              <a:off x="3240661" y="1005909"/>
              <a:ext cx="540854" cy="333210"/>
              <a:chOff x="1926169" y="1632181"/>
              <a:chExt cx="540854" cy="333210"/>
            </a:xfrm>
          </p:grpSpPr>
          <p:sp>
            <p:nvSpPr>
              <p:cNvPr id="1585" name="Rectangle 1584"/>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86" name="Rectangle 1585"/>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87" name="Group 1586"/>
              <p:cNvGrpSpPr/>
              <p:nvPr/>
            </p:nvGrpSpPr>
            <p:grpSpPr>
              <a:xfrm>
                <a:off x="1989961" y="1665409"/>
                <a:ext cx="413499" cy="266755"/>
                <a:chOff x="1371600" y="2038342"/>
                <a:chExt cx="609600" cy="393263"/>
              </a:xfrm>
            </p:grpSpPr>
            <p:cxnSp>
              <p:nvCxnSpPr>
                <p:cNvPr id="1591" name="Straight Connector 1590"/>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92" name="Straight Connector 1591"/>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93" name="Straight Connector 1592"/>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94" name="Straight Connector 1593"/>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95" name="Straight Connector 1594"/>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96" name="Straight Connector 1595"/>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97" name="Straight Connector 1596"/>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98" name="Straight Connector 1597"/>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9" name="Straight Connector 1598"/>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88" name="Rectangle 1587"/>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89" name="Rectangle 1588"/>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0" name="Rectangle 1589"/>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584" name="Rectangle 1583"/>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600" name="Group 1599"/>
          <p:cNvGrpSpPr/>
          <p:nvPr/>
        </p:nvGrpSpPr>
        <p:grpSpPr>
          <a:xfrm>
            <a:off x="3438552" y="2952056"/>
            <a:ext cx="540854" cy="333210"/>
            <a:chOff x="3240661" y="1005909"/>
            <a:chExt cx="540854" cy="333210"/>
          </a:xfrm>
        </p:grpSpPr>
        <p:grpSp>
          <p:nvGrpSpPr>
            <p:cNvPr id="1601" name="Group 1600"/>
            <p:cNvGrpSpPr/>
            <p:nvPr/>
          </p:nvGrpSpPr>
          <p:grpSpPr>
            <a:xfrm>
              <a:off x="3240661" y="1005909"/>
              <a:ext cx="540854" cy="333210"/>
              <a:chOff x="1926169" y="1632181"/>
              <a:chExt cx="540854" cy="333210"/>
            </a:xfrm>
          </p:grpSpPr>
          <p:sp>
            <p:nvSpPr>
              <p:cNvPr id="1603" name="Rectangle 1602"/>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4" name="Rectangle 1603"/>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05" name="Group 1604"/>
              <p:cNvGrpSpPr/>
              <p:nvPr/>
            </p:nvGrpSpPr>
            <p:grpSpPr>
              <a:xfrm>
                <a:off x="1989961" y="1665409"/>
                <a:ext cx="413499" cy="266755"/>
                <a:chOff x="1371600" y="2038342"/>
                <a:chExt cx="609600" cy="393263"/>
              </a:xfrm>
            </p:grpSpPr>
            <p:cxnSp>
              <p:nvCxnSpPr>
                <p:cNvPr id="1609" name="Straight Connector 1608"/>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7" name="Straight Connector 1616"/>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6" name="Rectangle 1605"/>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7" name="Rectangle 1606"/>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8" name="Rectangle 1607"/>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02" name="Rectangle 1601"/>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618" name="Group 1617"/>
          <p:cNvGrpSpPr/>
          <p:nvPr/>
        </p:nvGrpSpPr>
        <p:grpSpPr>
          <a:xfrm>
            <a:off x="3438552" y="3282629"/>
            <a:ext cx="540854" cy="333210"/>
            <a:chOff x="3240661" y="1005909"/>
            <a:chExt cx="540854" cy="333210"/>
          </a:xfrm>
        </p:grpSpPr>
        <p:grpSp>
          <p:nvGrpSpPr>
            <p:cNvPr id="1619" name="Group 1618"/>
            <p:cNvGrpSpPr/>
            <p:nvPr/>
          </p:nvGrpSpPr>
          <p:grpSpPr>
            <a:xfrm>
              <a:off x="3240661" y="1005909"/>
              <a:ext cx="540854" cy="333210"/>
              <a:chOff x="1926169" y="1632181"/>
              <a:chExt cx="540854" cy="333210"/>
            </a:xfrm>
          </p:grpSpPr>
          <p:sp>
            <p:nvSpPr>
              <p:cNvPr id="1621" name="Rectangle 1620"/>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22" name="Rectangle 1621"/>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23" name="Group 1622"/>
              <p:cNvGrpSpPr/>
              <p:nvPr/>
            </p:nvGrpSpPr>
            <p:grpSpPr>
              <a:xfrm>
                <a:off x="1989961" y="1665409"/>
                <a:ext cx="413499" cy="266755"/>
                <a:chOff x="1371600" y="2038342"/>
                <a:chExt cx="609600" cy="393263"/>
              </a:xfrm>
            </p:grpSpPr>
            <p:cxnSp>
              <p:nvCxnSpPr>
                <p:cNvPr id="1627" name="Straight Connector 1626"/>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28" name="Straight Connector 1627"/>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29" name="Straight Connector 1628"/>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30" name="Straight Connector 1629"/>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31" name="Straight Connector 1630"/>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32" name="Straight Connector 1631"/>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33" name="Straight Connector 1632"/>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34" name="Straight Connector 1633"/>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35" name="Straight Connector 1634"/>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24" name="Rectangle 1623"/>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25" name="Rectangle 1624"/>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26" name="Rectangle 1625"/>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20" name="Rectangle 1619"/>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636" name="Group 1635"/>
          <p:cNvGrpSpPr/>
          <p:nvPr/>
        </p:nvGrpSpPr>
        <p:grpSpPr>
          <a:xfrm>
            <a:off x="3981391" y="3282629"/>
            <a:ext cx="540854" cy="333210"/>
            <a:chOff x="3240661" y="1005909"/>
            <a:chExt cx="540854" cy="333210"/>
          </a:xfrm>
        </p:grpSpPr>
        <p:grpSp>
          <p:nvGrpSpPr>
            <p:cNvPr id="1637" name="Group 1636"/>
            <p:cNvGrpSpPr/>
            <p:nvPr/>
          </p:nvGrpSpPr>
          <p:grpSpPr>
            <a:xfrm>
              <a:off x="3240661" y="1005909"/>
              <a:ext cx="540854" cy="333210"/>
              <a:chOff x="1926169" y="1632181"/>
              <a:chExt cx="540854" cy="333210"/>
            </a:xfrm>
          </p:grpSpPr>
          <p:sp>
            <p:nvSpPr>
              <p:cNvPr id="1639" name="Rectangle 1638"/>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40" name="Rectangle 1639"/>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41" name="Group 1640"/>
              <p:cNvGrpSpPr/>
              <p:nvPr/>
            </p:nvGrpSpPr>
            <p:grpSpPr>
              <a:xfrm>
                <a:off x="1989961" y="1665409"/>
                <a:ext cx="413499" cy="266755"/>
                <a:chOff x="1371600" y="2038342"/>
                <a:chExt cx="609600" cy="393263"/>
              </a:xfrm>
            </p:grpSpPr>
            <p:cxnSp>
              <p:nvCxnSpPr>
                <p:cNvPr id="1645" name="Straight Connector 1644"/>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46" name="Straight Connector 1645"/>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47" name="Straight Connector 1646"/>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48" name="Straight Connector 1647"/>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49" name="Straight Connector 1648"/>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50" name="Straight Connector 1649"/>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51" name="Straight Connector 1650"/>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52" name="Straight Connector 1651"/>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53" name="Straight Connector 1652"/>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42" name="Rectangle 1641"/>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43" name="Rectangle 1642"/>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44" name="Rectangle 1643"/>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38" name="Rectangle 1637"/>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654" name="Group 1653"/>
          <p:cNvGrpSpPr/>
          <p:nvPr/>
        </p:nvGrpSpPr>
        <p:grpSpPr>
          <a:xfrm>
            <a:off x="3981391" y="2952056"/>
            <a:ext cx="540854" cy="333210"/>
            <a:chOff x="3240661" y="1005909"/>
            <a:chExt cx="540854" cy="333210"/>
          </a:xfrm>
        </p:grpSpPr>
        <p:grpSp>
          <p:nvGrpSpPr>
            <p:cNvPr id="1655" name="Group 1654"/>
            <p:cNvGrpSpPr/>
            <p:nvPr/>
          </p:nvGrpSpPr>
          <p:grpSpPr>
            <a:xfrm>
              <a:off x="3240661" y="1005909"/>
              <a:ext cx="540854" cy="333210"/>
              <a:chOff x="1926169" y="1632181"/>
              <a:chExt cx="540854" cy="333210"/>
            </a:xfrm>
          </p:grpSpPr>
          <p:sp>
            <p:nvSpPr>
              <p:cNvPr id="1657" name="Rectangle 1656"/>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58" name="Rectangle 1657"/>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59" name="Group 1658"/>
              <p:cNvGrpSpPr/>
              <p:nvPr/>
            </p:nvGrpSpPr>
            <p:grpSpPr>
              <a:xfrm>
                <a:off x="1989961" y="1665409"/>
                <a:ext cx="413499" cy="266755"/>
                <a:chOff x="1371600" y="2038342"/>
                <a:chExt cx="609600" cy="393263"/>
              </a:xfrm>
            </p:grpSpPr>
            <p:cxnSp>
              <p:nvCxnSpPr>
                <p:cNvPr id="1663" name="Straight Connector 1662"/>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1" name="Straight Connector 1670"/>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0" name="Rectangle 1659"/>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61" name="Rectangle 1660"/>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62" name="Rectangle 1661"/>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56" name="Rectangle 1655"/>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Web</a:t>
              </a:r>
            </a:p>
          </p:txBody>
        </p:sp>
      </p:grpSp>
      <p:grpSp>
        <p:nvGrpSpPr>
          <p:cNvPr id="1672" name="Group 1671"/>
          <p:cNvGrpSpPr/>
          <p:nvPr/>
        </p:nvGrpSpPr>
        <p:grpSpPr>
          <a:xfrm>
            <a:off x="3981391" y="2621483"/>
            <a:ext cx="540854" cy="333210"/>
            <a:chOff x="2877183" y="2583280"/>
            <a:chExt cx="540854" cy="333210"/>
          </a:xfrm>
        </p:grpSpPr>
        <p:grpSp>
          <p:nvGrpSpPr>
            <p:cNvPr id="1673" name="Group 1672"/>
            <p:cNvGrpSpPr/>
            <p:nvPr/>
          </p:nvGrpSpPr>
          <p:grpSpPr>
            <a:xfrm>
              <a:off x="2877183" y="2583280"/>
              <a:ext cx="540854" cy="333210"/>
              <a:chOff x="1926169" y="1632181"/>
              <a:chExt cx="540854" cy="333210"/>
            </a:xfrm>
          </p:grpSpPr>
          <p:sp>
            <p:nvSpPr>
              <p:cNvPr id="1676" name="Rectangle 167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77" name="Rectangle 167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678" name="Group 1677"/>
              <p:cNvGrpSpPr/>
              <p:nvPr/>
            </p:nvGrpSpPr>
            <p:grpSpPr>
              <a:xfrm>
                <a:off x="1989961" y="1665409"/>
                <a:ext cx="413499" cy="266755"/>
                <a:chOff x="1371600" y="2038342"/>
                <a:chExt cx="609600" cy="393263"/>
              </a:xfrm>
            </p:grpSpPr>
            <p:cxnSp>
              <p:nvCxnSpPr>
                <p:cNvPr id="1682" name="Straight Connector 168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83" name="Straight Connector 168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84" name="Straight Connector 168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85" name="Straight Connector 168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86" name="Straight Connector 168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87" name="Straight Connector 168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88" name="Straight Connector 168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89" name="Straight Connector 168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90" name="Straight Connector 168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79" name="Rectangle 167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0" name="Rectangle 167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1" name="Rectangle 168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674" name="Rectangle 1673"/>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167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1691" name="Rectangle 1690"/>
          <p:cNvSpPr/>
          <p:nvPr/>
        </p:nvSpPr>
        <p:spPr>
          <a:xfrm>
            <a:off x="500260" y="1202109"/>
            <a:ext cx="8184534" cy="21685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Container Scheduling</a:t>
            </a:r>
          </a:p>
        </p:txBody>
      </p:sp>
      <p:sp>
        <p:nvSpPr>
          <p:cNvPr id="1692" name="Rectangle 1691"/>
          <p:cNvSpPr/>
          <p:nvPr/>
        </p:nvSpPr>
        <p:spPr>
          <a:xfrm>
            <a:off x="500260" y="1428880"/>
            <a:ext cx="8184534" cy="216856"/>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Container Orchestration</a:t>
            </a:r>
          </a:p>
        </p:txBody>
      </p:sp>
      <p:grpSp>
        <p:nvGrpSpPr>
          <p:cNvPr id="1693" name="Group 1692"/>
          <p:cNvGrpSpPr/>
          <p:nvPr/>
        </p:nvGrpSpPr>
        <p:grpSpPr>
          <a:xfrm>
            <a:off x="502265" y="56728"/>
            <a:ext cx="2642871" cy="1658464"/>
            <a:chOff x="500260" y="1774629"/>
            <a:chExt cx="2642871" cy="1658464"/>
          </a:xfrm>
        </p:grpSpPr>
        <p:grpSp>
          <p:nvGrpSpPr>
            <p:cNvPr id="1694" name="Group 1693"/>
            <p:cNvGrpSpPr/>
            <p:nvPr/>
          </p:nvGrpSpPr>
          <p:grpSpPr>
            <a:xfrm>
              <a:off x="500260" y="1885950"/>
              <a:ext cx="2642871" cy="1547143"/>
              <a:chOff x="500260" y="1885950"/>
              <a:chExt cx="2642871" cy="1547143"/>
            </a:xfrm>
          </p:grpSpPr>
          <p:grpSp>
            <p:nvGrpSpPr>
              <p:cNvPr id="1696" name="Group 1695"/>
              <p:cNvGrpSpPr/>
              <p:nvPr/>
            </p:nvGrpSpPr>
            <p:grpSpPr>
              <a:xfrm>
                <a:off x="500260" y="1885950"/>
                <a:ext cx="2642871" cy="1547143"/>
                <a:chOff x="4156030" y="3448050"/>
                <a:chExt cx="2566671" cy="1504302"/>
              </a:xfrm>
            </p:grpSpPr>
            <p:sp>
              <p:nvSpPr>
                <p:cNvPr id="1704" name="Rectangle 1703"/>
                <p:cNvSpPr/>
                <p:nvPr/>
              </p:nvSpPr>
              <p:spPr>
                <a:xfrm>
                  <a:off x="4156031" y="3562350"/>
                  <a:ext cx="2566670" cy="1390002"/>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05" name="Flowchart: Alternate Process 1704"/>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697" name="Group 1696"/>
              <p:cNvGrpSpPr/>
              <p:nvPr/>
            </p:nvGrpSpPr>
            <p:grpSpPr>
              <a:xfrm>
                <a:off x="1902777" y="2371294"/>
                <a:ext cx="1135636" cy="988361"/>
                <a:chOff x="7441367" y="1793260"/>
                <a:chExt cx="1135636" cy="988361"/>
              </a:xfrm>
            </p:grpSpPr>
            <p:sp>
              <p:nvSpPr>
                <p:cNvPr id="1702" name="Rectangle 1701"/>
                <p:cNvSpPr/>
                <p:nvPr/>
              </p:nvSpPr>
              <p:spPr>
                <a:xfrm>
                  <a:off x="7441367" y="1933398"/>
                  <a:ext cx="1135636" cy="848223"/>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03" name="Flowchart: Alternate Process 1702"/>
                <p:cNvSpPr/>
                <p:nvPr/>
              </p:nvSpPr>
              <p:spPr>
                <a:xfrm>
                  <a:off x="7441367" y="1793260"/>
                  <a:ext cx="96838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698" name="Group 1697"/>
              <p:cNvGrpSpPr/>
              <p:nvPr/>
            </p:nvGrpSpPr>
            <p:grpSpPr>
              <a:xfrm>
                <a:off x="633701" y="2371294"/>
                <a:ext cx="1135636" cy="988361"/>
                <a:chOff x="6172291" y="1793260"/>
                <a:chExt cx="1135636" cy="988361"/>
              </a:xfrm>
            </p:grpSpPr>
            <p:sp>
              <p:nvSpPr>
                <p:cNvPr id="1700" name="Rectangle 1699"/>
                <p:cNvSpPr/>
                <p:nvPr/>
              </p:nvSpPr>
              <p:spPr>
                <a:xfrm>
                  <a:off x="6172291" y="1933398"/>
                  <a:ext cx="1135636" cy="848223"/>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01" name="Flowchart: Alternate Process 1700"/>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699" name="Rectangle 1698"/>
              <p:cNvSpPr/>
              <p:nvPr/>
            </p:nvSpPr>
            <p:spPr>
              <a:xfrm>
                <a:off x="628530"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pic>
          <p:nvPicPr>
            <p:cNvPr id="1695"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06" name="Group 1705"/>
          <p:cNvGrpSpPr/>
          <p:nvPr/>
        </p:nvGrpSpPr>
        <p:grpSpPr>
          <a:xfrm>
            <a:off x="654170" y="903582"/>
            <a:ext cx="540854" cy="333210"/>
            <a:chOff x="654170" y="903582"/>
            <a:chExt cx="540854" cy="333210"/>
          </a:xfrm>
        </p:grpSpPr>
        <p:grpSp>
          <p:nvGrpSpPr>
            <p:cNvPr id="1707" name="Group 1706"/>
            <p:cNvGrpSpPr/>
            <p:nvPr/>
          </p:nvGrpSpPr>
          <p:grpSpPr>
            <a:xfrm>
              <a:off x="654170" y="903582"/>
              <a:ext cx="540854" cy="333210"/>
              <a:chOff x="2877183" y="2583280"/>
              <a:chExt cx="540854" cy="333210"/>
            </a:xfrm>
          </p:grpSpPr>
          <p:grpSp>
            <p:nvGrpSpPr>
              <p:cNvPr id="1709" name="Group 1708"/>
              <p:cNvGrpSpPr/>
              <p:nvPr/>
            </p:nvGrpSpPr>
            <p:grpSpPr>
              <a:xfrm>
                <a:off x="2877183" y="2583280"/>
                <a:ext cx="540854" cy="333210"/>
                <a:chOff x="1926169" y="1632181"/>
                <a:chExt cx="540854" cy="333210"/>
              </a:xfrm>
            </p:grpSpPr>
            <p:sp>
              <p:nvSpPr>
                <p:cNvPr id="1711" name="Rectangle 1710"/>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12" name="Rectangle 1711"/>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713" name="Group 1712"/>
                <p:cNvGrpSpPr/>
                <p:nvPr/>
              </p:nvGrpSpPr>
              <p:grpSpPr>
                <a:xfrm>
                  <a:off x="1989961" y="1665409"/>
                  <a:ext cx="413499" cy="266755"/>
                  <a:chOff x="1371600" y="2038342"/>
                  <a:chExt cx="609600" cy="393263"/>
                </a:xfrm>
              </p:grpSpPr>
              <p:cxnSp>
                <p:nvCxnSpPr>
                  <p:cNvPr id="1717" name="Straight Connector 1716"/>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18" name="Straight Connector 1717"/>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9" name="Straight Connector 1718"/>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0" name="Straight Connector 1719"/>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21" name="Straight Connector 1720"/>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22" name="Straight Connector 1721"/>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23" name="Straight Connector 1722"/>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24" name="Straight Connector 1723"/>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25" name="Straight Connector 1724"/>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714" name="Rectangle 1713"/>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15" name="Rectangle 1714"/>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16" name="Rectangle 1715"/>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710" name="Rectangle 1709"/>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708"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6" name="Group 1725"/>
          <p:cNvGrpSpPr/>
          <p:nvPr/>
        </p:nvGrpSpPr>
        <p:grpSpPr>
          <a:xfrm>
            <a:off x="1943585" y="917791"/>
            <a:ext cx="417984" cy="417984"/>
            <a:chOff x="1943585" y="917791"/>
            <a:chExt cx="417984" cy="417984"/>
          </a:xfrm>
        </p:grpSpPr>
        <p:sp>
          <p:nvSpPr>
            <p:cNvPr id="1727" name="Rectangle 1726"/>
            <p:cNvSpPr/>
            <p:nvPr/>
          </p:nvSpPr>
          <p:spPr>
            <a:xfrm>
              <a:off x="1943585" y="91779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728"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9" name="Group 1728"/>
          <p:cNvGrpSpPr/>
          <p:nvPr/>
        </p:nvGrpSpPr>
        <p:grpSpPr>
          <a:xfrm>
            <a:off x="1196902" y="905826"/>
            <a:ext cx="540854" cy="333210"/>
            <a:chOff x="2877183" y="2583280"/>
            <a:chExt cx="540854" cy="333210"/>
          </a:xfrm>
        </p:grpSpPr>
        <p:grpSp>
          <p:nvGrpSpPr>
            <p:cNvPr id="1730" name="Group 1729"/>
            <p:cNvGrpSpPr/>
            <p:nvPr/>
          </p:nvGrpSpPr>
          <p:grpSpPr>
            <a:xfrm>
              <a:off x="2877183" y="2583280"/>
              <a:ext cx="540854" cy="333210"/>
              <a:chOff x="1926169" y="1632181"/>
              <a:chExt cx="540854" cy="333210"/>
            </a:xfrm>
          </p:grpSpPr>
          <p:sp>
            <p:nvSpPr>
              <p:cNvPr id="1733" name="Rectangle 1732"/>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34" name="Rectangle 1733"/>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735" name="Group 1734"/>
              <p:cNvGrpSpPr/>
              <p:nvPr/>
            </p:nvGrpSpPr>
            <p:grpSpPr>
              <a:xfrm>
                <a:off x="1989961" y="1665409"/>
                <a:ext cx="413499" cy="266755"/>
                <a:chOff x="1371600" y="2038342"/>
                <a:chExt cx="609600" cy="393263"/>
              </a:xfrm>
            </p:grpSpPr>
            <p:cxnSp>
              <p:nvCxnSpPr>
                <p:cNvPr id="1739" name="Straight Connector 1738"/>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40" name="Straight Connector 1739"/>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41" name="Straight Connector 1740"/>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42" name="Straight Connector 1741"/>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43" name="Straight Connector 1742"/>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4" name="Straight Connector 1743"/>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45" name="Straight Connector 1744"/>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46" name="Straight Connector 1745"/>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47" name="Straight Connector 1746"/>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736" name="Rectangle 1735"/>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37" name="Rectangle 1736"/>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38" name="Rectangle 1737"/>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731" name="Rectangle 1730"/>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1732"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8" name="Group 1747"/>
          <p:cNvGrpSpPr/>
          <p:nvPr/>
        </p:nvGrpSpPr>
        <p:grpSpPr>
          <a:xfrm>
            <a:off x="2438356" y="917791"/>
            <a:ext cx="417984" cy="417984"/>
            <a:chOff x="6631467" y="1985441"/>
            <a:chExt cx="417984" cy="417984"/>
          </a:xfrm>
        </p:grpSpPr>
        <p:sp>
          <p:nvSpPr>
            <p:cNvPr id="1749" name="Rectangle 1748"/>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750"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51" name="Group 1750"/>
          <p:cNvGrpSpPr/>
          <p:nvPr/>
        </p:nvGrpSpPr>
        <p:grpSpPr>
          <a:xfrm>
            <a:off x="6041923" y="56728"/>
            <a:ext cx="2642871" cy="1658464"/>
            <a:chOff x="500260" y="1774629"/>
            <a:chExt cx="2642871" cy="1658464"/>
          </a:xfrm>
        </p:grpSpPr>
        <p:grpSp>
          <p:nvGrpSpPr>
            <p:cNvPr id="1752" name="Group 1751"/>
            <p:cNvGrpSpPr/>
            <p:nvPr/>
          </p:nvGrpSpPr>
          <p:grpSpPr>
            <a:xfrm>
              <a:off x="500260" y="1885950"/>
              <a:ext cx="2642871" cy="1547143"/>
              <a:chOff x="500260" y="1885950"/>
              <a:chExt cx="2642871" cy="1547143"/>
            </a:xfrm>
          </p:grpSpPr>
          <p:grpSp>
            <p:nvGrpSpPr>
              <p:cNvPr id="1754" name="Group 1753"/>
              <p:cNvGrpSpPr/>
              <p:nvPr/>
            </p:nvGrpSpPr>
            <p:grpSpPr>
              <a:xfrm>
                <a:off x="500260" y="1885950"/>
                <a:ext cx="2642871" cy="1547143"/>
                <a:chOff x="4156030" y="3448050"/>
                <a:chExt cx="2566671" cy="1504302"/>
              </a:xfrm>
            </p:grpSpPr>
            <p:sp>
              <p:nvSpPr>
                <p:cNvPr id="1762" name="Rectangle 1761"/>
                <p:cNvSpPr/>
                <p:nvPr/>
              </p:nvSpPr>
              <p:spPr>
                <a:xfrm>
                  <a:off x="4156031" y="3562350"/>
                  <a:ext cx="2566670" cy="1390002"/>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63" name="Flowchart: Alternate Process 1762"/>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Lucida Console" panose="020B0609040504020204" pitchFamily="49" charset="0"/>
                      <a:ea typeface="+mn-ea"/>
                      <a:cs typeface="+mn-cs"/>
                    </a:rPr>
                    <a:t>DOCKER_HOST</a:t>
                  </a:r>
                </a:p>
              </p:txBody>
            </p:sp>
          </p:grpSp>
          <p:grpSp>
            <p:nvGrpSpPr>
              <p:cNvPr id="1755" name="Group 1754"/>
              <p:cNvGrpSpPr/>
              <p:nvPr/>
            </p:nvGrpSpPr>
            <p:grpSpPr>
              <a:xfrm>
                <a:off x="1902777" y="2371294"/>
                <a:ext cx="1135636" cy="988361"/>
                <a:chOff x="7441367" y="1793260"/>
                <a:chExt cx="1135636" cy="988361"/>
              </a:xfrm>
            </p:grpSpPr>
            <p:sp>
              <p:nvSpPr>
                <p:cNvPr id="1760" name="Rectangle 1759"/>
                <p:cNvSpPr/>
                <p:nvPr/>
              </p:nvSpPr>
              <p:spPr>
                <a:xfrm>
                  <a:off x="7441367" y="1933398"/>
                  <a:ext cx="1135636" cy="848223"/>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61" name="Flowchart: Alternate Process 1760"/>
                <p:cNvSpPr/>
                <p:nvPr/>
              </p:nvSpPr>
              <p:spPr>
                <a:xfrm>
                  <a:off x="7441367" y="1793260"/>
                  <a:ext cx="96838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Image Cache</a:t>
                  </a:r>
                </a:p>
              </p:txBody>
            </p:sp>
          </p:grpSp>
          <p:grpSp>
            <p:nvGrpSpPr>
              <p:cNvPr id="1756" name="Group 1755"/>
              <p:cNvGrpSpPr/>
              <p:nvPr/>
            </p:nvGrpSpPr>
            <p:grpSpPr>
              <a:xfrm>
                <a:off x="633701" y="2371294"/>
                <a:ext cx="1135636" cy="988361"/>
                <a:chOff x="6172291" y="1793260"/>
                <a:chExt cx="1135636" cy="988361"/>
              </a:xfrm>
            </p:grpSpPr>
            <p:sp>
              <p:nvSpPr>
                <p:cNvPr id="1758" name="Rectangle 1757"/>
                <p:cNvSpPr/>
                <p:nvPr/>
              </p:nvSpPr>
              <p:spPr>
                <a:xfrm>
                  <a:off x="6172291" y="1933398"/>
                  <a:ext cx="1135636" cy="848223"/>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59" name="Flowchart: Alternate Process 1758"/>
                <p:cNvSpPr/>
                <p:nvPr/>
              </p:nvSpPr>
              <p:spPr>
                <a:xfrm>
                  <a:off x="6172291" y="1793260"/>
                  <a:ext cx="8944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a:ea typeface="+mn-ea"/>
                      <a:cs typeface="+mn-cs"/>
                    </a:rPr>
                    <a:t>Containers</a:t>
                  </a:r>
                </a:p>
              </p:txBody>
            </p:sp>
          </p:grpSp>
          <p:sp>
            <p:nvSpPr>
              <p:cNvPr id="1757" name="Rectangle 1756"/>
              <p:cNvSpPr/>
              <p:nvPr/>
            </p:nvSpPr>
            <p:spPr>
              <a:xfrm>
                <a:off x="628530" y="2158577"/>
                <a:ext cx="2409883" cy="164661"/>
              </a:xfrm>
              <a:prstGeom prst="rect">
                <a:avLst/>
              </a:prstGeom>
              <a:solidFill>
                <a:sysClr val="window" lastClr="FFFFFF"/>
              </a:solidFill>
              <a:ln w="12700" cap="flat" cmpd="sng" algn="ctr">
                <a:solidFill>
                  <a:srgbClr val="3278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a:ea typeface="+mn-ea"/>
                    <a:cs typeface="+mn-cs"/>
                  </a:rPr>
                  <a:t>Docker daemon</a:t>
                </a:r>
              </a:p>
            </p:txBody>
          </p:sp>
        </p:grpSp>
        <p:pic>
          <p:nvPicPr>
            <p:cNvPr id="175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4" name="Group 1763"/>
          <p:cNvGrpSpPr/>
          <p:nvPr/>
        </p:nvGrpSpPr>
        <p:grpSpPr>
          <a:xfrm>
            <a:off x="6193828" y="903582"/>
            <a:ext cx="540854" cy="333210"/>
            <a:chOff x="654170" y="903582"/>
            <a:chExt cx="540854" cy="333210"/>
          </a:xfrm>
        </p:grpSpPr>
        <p:grpSp>
          <p:nvGrpSpPr>
            <p:cNvPr id="1765" name="Group 1764"/>
            <p:cNvGrpSpPr/>
            <p:nvPr/>
          </p:nvGrpSpPr>
          <p:grpSpPr>
            <a:xfrm>
              <a:off x="654170" y="903582"/>
              <a:ext cx="540854" cy="333210"/>
              <a:chOff x="2877183" y="2583280"/>
              <a:chExt cx="540854" cy="333210"/>
            </a:xfrm>
          </p:grpSpPr>
          <p:grpSp>
            <p:nvGrpSpPr>
              <p:cNvPr id="1767" name="Group 1766"/>
              <p:cNvGrpSpPr/>
              <p:nvPr/>
            </p:nvGrpSpPr>
            <p:grpSpPr>
              <a:xfrm>
                <a:off x="2877183" y="2583280"/>
                <a:ext cx="540854" cy="333210"/>
                <a:chOff x="1926169" y="1632181"/>
                <a:chExt cx="540854" cy="333210"/>
              </a:xfrm>
            </p:grpSpPr>
            <p:sp>
              <p:nvSpPr>
                <p:cNvPr id="1769" name="Rectangle 1768"/>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70" name="Rectangle 1769"/>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771" name="Group 1770"/>
                <p:cNvGrpSpPr/>
                <p:nvPr/>
              </p:nvGrpSpPr>
              <p:grpSpPr>
                <a:xfrm>
                  <a:off x="1989961" y="1665409"/>
                  <a:ext cx="413499" cy="266755"/>
                  <a:chOff x="1371600" y="2038342"/>
                  <a:chExt cx="609600" cy="393263"/>
                </a:xfrm>
              </p:grpSpPr>
              <p:cxnSp>
                <p:nvCxnSpPr>
                  <p:cNvPr id="1775" name="Straight Connector 1774"/>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76" name="Straight Connector 1775"/>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77" name="Straight Connector 1776"/>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78" name="Straight Connector 1777"/>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79" name="Straight Connector 1778"/>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80" name="Straight Connector 1779"/>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81" name="Straight Connector 1780"/>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82" name="Straight Connector 1781"/>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83" name="Straight Connector 1782"/>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772" name="Rectangle 1771"/>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73" name="Rectangle 1772"/>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74" name="Rectangle 1773"/>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768" name="Rectangle 1767"/>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766"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4" name="Group 1783"/>
          <p:cNvGrpSpPr/>
          <p:nvPr/>
        </p:nvGrpSpPr>
        <p:grpSpPr>
          <a:xfrm>
            <a:off x="7483243" y="917791"/>
            <a:ext cx="417984" cy="417984"/>
            <a:chOff x="1943585" y="917791"/>
            <a:chExt cx="417984" cy="417984"/>
          </a:xfrm>
        </p:grpSpPr>
        <p:sp>
          <p:nvSpPr>
            <p:cNvPr id="1785" name="Rectangle 1784"/>
            <p:cNvSpPr/>
            <p:nvPr/>
          </p:nvSpPr>
          <p:spPr>
            <a:xfrm>
              <a:off x="1943585" y="91779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786"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7" name="Group 1786"/>
          <p:cNvGrpSpPr/>
          <p:nvPr/>
        </p:nvGrpSpPr>
        <p:grpSpPr>
          <a:xfrm>
            <a:off x="6736560" y="905826"/>
            <a:ext cx="540854" cy="333210"/>
            <a:chOff x="2877183" y="2583280"/>
            <a:chExt cx="540854" cy="333210"/>
          </a:xfrm>
        </p:grpSpPr>
        <p:grpSp>
          <p:nvGrpSpPr>
            <p:cNvPr id="1788" name="Group 1787"/>
            <p:cNvGrpSpPr/>
            <p:nvPr/>
          </p:nvGrpSpPr>
          <p:grpSpPr>
            <a:xfrm>
              <a:off x="2877183" y="2583280"/>
              <a:ext cx="540854" cy="333210"/>
              <a:chOff x="1926169" y="1632181"/>
              <a:chExt cx="540854" cy="333210"/>
            </a:xfrm>
          </p:grpSpPr>
          <p:sp>
            <p:nvSpPr>
              <p:cNvPr id="1791" name="Rectangle 1790"/>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92" name="Rectangle 1791"/>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793" name="Group 1792"/>
              <p:cNvGrpSpPr/>
              <p:nvPr/>
            </p:nvGrpSpPr>
            <p:grpSpPr>
              <a:xfrm>
                <a:off x="1989961" y="1665409"/>
                <a:ext cx="413499" cy="266755"/>
                <a:chOff x="1371600" y="2038342"/>
                <a:chExt cx="609600" cy="393263"/>
              </a:xfrm>
            </p:grpSpPr>
            <p:cxnSp>
              <p:nvCxnSpPr>
                <p:cNvPr id="1797" name="Straight Connector 1796"/>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98" name="Straight Connector 1797"/>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99" name="Straight Connector 1798"/>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800" name="Straight Connector 1799"/>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801" name="Straight Connector 1800"/>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802" name="Straight Connector 1801"/>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803" name="Straight Connector 1802"/>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804" name="Straight Connector 1803"/>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805" name="Straight Connector 1804"/>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794" name="Rectangle 1793"/>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95" name="Rectangle 1794"/>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96" name="Rectangle 1795"/>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789" name="Rectangle 1788"/>
            <p:cNvSpPr/>
            <p:nvPr/>
          </p:nvSpPr>
          <p:spPr>
            <a:xfrm>
              <a:off x="2984164" y="2670095"/>
              <a:ext cx="324240" cy="164616"/>
            </a:xfrm>
            <a:prstGeom prst="rect">
              <a:avLst/>
            </a:prstGeom>
            <a:solidFill>
              <a:sysClr val="window" lastClr="FFFFFF"/>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a:ea typeface="+mn-ea"/>
                <a:cs typeface="+mn-cs"/>
              </a:endParaRPr>
            </a:p>
          </p:txBody>
        </p:sp>
        <p:pic>
          <p:nvPicPr>
            <p:cNvPr id="179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06" name="Group 1805"/>
          <p:cNvGrpSpPr/>
          <p:nvPr/>
        </p:nvGrpSpPr>
        <p:grpSpPr>
          <a:xfrm>
            <a:off x="7978014" y="917791"/>
            <a:ext cx="417984" cy="417984"/>
            <a:chOff x="6631467" y="1985441"/>
            <a:chExt cx="417984" cy="417984"/>
          </a:xfrm>
        </p:grpSpPr>
        <p:sp>
          <p:nvSpPr>
            <p:cNvPr id="1807" name="Rectangle 1806"/>
            <p:cNvSpPr/>
            <p:nvPr/>
          </p:nvSpPr>
          <p:spPr>
            <a:xfrm>
              <a:off x="6631467" y="1985441"/>
              <a:ext cx="417984" cy="417984"/>
            </a:xfrm>
            <a:prstGeom prst="rect">
              <a:avLst/>
            </a:prstGeom>
            <a:solidFill>
              <a:srgbClr val="22B8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808"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pic>
        <p:nvPicPr>
          <p:cNvPr id="1809" name="Picture 4" descr="http://farm8.staticflickr.com/7063/6948367990_71774d62a0_z.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977001"/>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1810" name="Picture 6" descr="http://o.aolcdn.com/dims-shared/dims3/GLOB/crop/425x248%2B8%2B50/thumbnail/141%25/http:/www.blogcdn.com/www.pawnation.com/media/2012/10/screen-shot-2012-10-25-at-3.00.52-p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0105" y="297764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20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Effect transition="in" filter="fade">
                                      <p:cBhvr>
                                        <p:cTn id="7" dur="500"/>
                                        <p:tgtEl>
                                          <p:spTgt spid="1348"/>
                                        </p:tgtEl>
                                      </p:cBhvr>
                                    </p:animEffect>
                                  </p:childTnLst>
                                </p:cTn>
                              </p:par>
                              <p:par>
                                <p:cTn id="8" presetID="10" presetClass="entr" presetSubtype="0" fill="hold" nodeType="withEffect">
                                  <p:stCondLst>
                                    <p:cond delay="300"/>
                                  </p:stCondLst>
                                  <p:childTnLst>
                                    <p:set>
                                      <p:cBhvr>
                                        <p:cTn id="9" dur="1" fill="hold">
                                          <p:stCondLst>
                                            <p:cond delay="0"/>
                                          </p:stCondLst>
                                        </p:cTn>
                                        <p:tgtEl>
                                          <p:spTgt spid="1399"/>
                                        </p:tgtEl>
                                        <p:attrNameLst>
                                          <p:attrName>style.visibility</p:attrName>
                                        </p:attrNameLst>
                                      </p:cBhvr>
                                      <p:to>
                                        <p:strVal val="visible"/>
                                      </p:to>
                                    </p:set>
                                    <p:animEffect transition="in" filter="fade">
                                      <p:cBhvr>
                                        <p:cTn id="10" dur="500"/>
                                        <p:tgtEl>
                                          <p:spTgt spid="139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1636"/>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1483"/>
                                        </p:tgtEl>
                                        <p:attrNameLst>
                                          <p:attrName>style.visibility</p:attrName>
                                        </p:attrNameLst>
                                      </p:cBhvr>
                                      <p:to>
                                        <p:strVal val="visible"/>
                                      </p:to>
                                    </p:set>
                                    <p:animEffect transition="in" filter="fade">
                                      <p:cBhvr>
                                        <p:cTn id="17" dur="500"/>
                                        <p:tgtEl>
                                          <p:spTgt spid="1483"/>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1528"/>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1486"/>
                                        </p:tgtEl>
                                        <p:attrNameLst>
                                          <p:attrName>style.visibility</p:attrName>
                                        </p:attrNameLst>
                                      </p:cBhvr>
                                      <p:to>
                                        <p:strVal val="visible"/>
                                      </p:to>
                                    </p:set>
                                    <p:animEffect transition="in" filter="fade">
                                      <p:cBhvr>
                                        <p:cTn id="22" dur="500"/>
                                        <p:tgtEl>
                                          <p:spTgt spid="1486"/>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1510"/>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1437"/>
                                        </p:tgtEl>
                                        <p:attrNameLst>
                                          <p:attrName>style.visibility</p:attrName>
                                        </p:attrNameLst>
                                      </p:cBhvr>
                                      <p:to>
                                        <p:strVal val="visible"/>
                                      </p:to>
                                    </p:set>
                                    <p:animEffect transition="in" filter="fade">
                                      <p:cBhvr>
                                        <p:cTn id="27" dur="500"/>
                                        <p:tgtEl>
                                          <p:spTgt spid="143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1618"/>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1434"/>
                                        </p:tgtEl>
                                        <p:attrNameLst>
                                          <p:attrName>style.visibility</p:attrName>
                                        </p:attrNameLst>
                                      </p:cBhvr>
                                      <p:to>
                                        <p:strVal val="visible"/>
                                      </p:to>
                                    </p:set>
                                    <p:animEffect transition="in" filter="fade">
                                      <p:cBhvr>
                                        <p:cTn id="32" dur="500"/>
                                        <p:tgtEl>
                                          <p:spTgt spid="143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1492"/>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1564"/>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1546"/>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1440"/>
                                        </p:tgtEl>
                                        <p:attrNameLst>
                                          <p:attrName>style.visibility</p:attrName>
                                        </p:attrNameLst>
                                      </p:cBhvr>
                                      <p:to>
                                        <p:strVal val="visible"/>
                                      </p:to>
                                    </p:set>
                                    <p:animEffect transition="in" filter="fade">
                                      <p:cBhvr>
                                        <p:cTn id="41" dur="500"/>
                                        <p:tgtEl>
                                          <p:spTgt spid="1440"/>
                                        </p:tgtEl>
                                      </p:cBhvr>
                                    </p:animEffect>
                                  </p:childTnLst>
                                </p:cTn>
                              </p:par>
                              <p:par>
                                <p:cTn id="42" presetID="10" presetClass="entr" presetSubtype="0" fill="hold" nodeType="withEffect">
                                  <p:stCondLst>
                                    <p:cond delay="500"/>
                                  </p:stCondLst>
                                  <p:childTnLst>
                                    <p:set>
                                      <p:cBhvr>
                                        <p:cTn id="43" dur="1" fill="hold">
                                          <p:stCondLst>
                                            <p:cond delay="0"/>
                                          </p:stCondLst>
                                        </p:cTn>
                                        <p:tgtEl>
                                          <p:spTgt spid="1489"/>
                                        </p:tgtEl>
                                        <p:attrNameLst>
                                          <p:attrName>style.visibility</p:attrName>
                                        </p:attrNameLst>
                                      </p:cBhvr>
                                      <p:to>
                                        <p:strVal val="visible"/>
                                      </p:to>
                                    </p:set>
                                    <p:animEffect transition="in" filter="fade">
                                      <p:cBhvr>
                                        <p:cTn id="44" dur="500"/>
                                        <p:tgtEl>
                                          <p:spTgt spid="1489"/>
                                        </p:tgtEl>
                                      </p:cBhvr>
                                    </p:animEffect>
                                  </p:childTnLst>
                                </p:cTn>
                              </p:par>
                              <p:par>
                                <p:cTn id="45" presetID="10" presetClass="entr" presetSubtype="0" fill="hold" nodeType="withEffect">
                                  <p:stCondLst>
                                    <p:cond delay="500"/>
                                  </p:stCondLst>
                                  <p:childTnLst>
                                    <p:set>
                                      <p:cBhvr>
                                        <p:cTn id="46" dur="1" fill="hold">
                                          <p:stCondLst>
                                            <p:cond delay="0"/>
                                          </p:stCondLst>
                                        </p:cTn>
                                        <p:tgtEl>
                                          <p:spTgt spid="1443"/>
                                        </p:tgtEl>
                                        <p:attrNameLst>
                                          <p:attrName>style.visibility</p:attrName>
                                        </p:attrNameLst>
                                      </p:cBhvr>
                                      <p:to>
                                        <p:strVal val="visible"/>
                                      </p:to>
                                    </p:set>
                                    <p:animEffect transition="in" filter="fade">
                                      <p:cBhvr>
                                        <p:cTn id="47" dur="500"/>
                                        <p:tgtEl>
                                          <p:spTgt spid="14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31"/>
                                        </p:tgtEl>
                                        <p:attrNameLst>
                                          <p:attrName>style.visibility</p:attrName>
                                        </p:attrNameLst>
                                      </p:cBhvr>
                                      <p:to>
                                        <p:strVal val="visible"/>
                                      </p:to>
                                    </p:set>
                                    <p:animEffect transition="in" filter="fade">
                                      <p:cBhvr>
                                        <p:cTn id="52" dur="500"/>
                                        <p:tgtEl>
                                          <p:spTgt spid="1431"/>
                                        </p:tgtEl>
                                      </p:cBhvr>
                                    </p:animEffect>
                                  </p:childTnLst>
                                </p:cTn>
                              </p:par>
                              <p:par>
                                <p:cTn id="53" presetID="10" presetClass="entr" presetSubtype="0" fill="hold" nodeType="withEffect">
                                  <p:stCondLst>
                                    <p:cond delay="250"/>
                                  </p:stCondLst>
                                  <p:childTnLst>
                                    <p:set>
                                      <p:cBhvr>
                                        <p:cTn id="54" dur="1" fill="hold">
                                          <p:stCondLst>
                                            <p:cond delay="0"/>
                                          </p:stCondLst>
                                        </p:cTn>
                                        <p:tgtEl>
                                          <p:spTgt spid="1412"/>
                                        </p:tgtEl>
                                        <p:attrNameLst>
                                          <p:attrName>style.visibility</p:attrName>
                                        </p:attrNameLst>
                                      </p:cBhvr>
                                      <p:to>
                                        <p:strVal val="visible"/>
                                      </p:to>
                                    </p:set>
                                    <p:animEffect transition="in" filter="fade">
                                      <p:cBhvr>
                                        <p:cTn id="55" dur="500"/>
                                        <p:tgtEl>
                                          <p:spTgt spid="1412"/>
                                        </p:tgtEl>
                                      </p:cBhvr>
                                    </p:animEffect>
                                  </p:childTnLst>
                                </p:cTn>
                              </p:par>
                              <p:par>
                                <p:cTn id="56" presetID="10" presetClass="entr" presetSubtype="0" fill="hold" nodeType="withEffect">
                                  <p:stCondLst>
                                    <p:cond delay="0"/>
                                  </p:stCondLst>
                                  <p:childTnLst>
                                    <p:set>
                                      <p:cBhvr>
                                        <p:cTn id="57" dur="1" fill="hold">
                                          <p:stCondLst>
                                            <p:cond delay="0"/>
                                          </p:stCondLst>
                                        </p:cTn>
                                        <p:tgtEl>
                                          <p:spTgt spid="1480"/>
                                        </p:tgtEl>
                                        <p:attrNameLst>
                                          <p:attrName>style.visibility</p:attrName>
                                        </p:attrNameLst>
                                      </p:cBhvr>
                                      <p:to>
                                        <p:strVal val="visible"/>
                                      </p:to>
                                    </p:set>
                                    <p:animEffect transition="in" filter="fade">
                                      <p:cBhvr>
                                        <p:cTn id="58" dur="500"/>
                                        <p:tgtEl>
                                          <p:spTgt spid="1480"/>
                                        </p:tgtEl>
                                      </p:cBhvr>
                                    </p:animEffect>
                                  </p:childTnLst>
                                </p:cTn>
                              </p:par>
                              <p:par>
                                <p:cTn id="59" presetID="10" presetClass="entr" presetSubtype="0" fill="hold" nodeType="withEffect">
                                  <p:stCondLst>
                                    <p:cond delay="250"/>
                                  </p:stCondLst>
                                  <p:childTnLst>
                                    <p:set>
                                      <p:cBhvr>
                                        <p:cTn id="60" dur="1" fill="hold">
                                          <p:stCondLst>
                                            <p:cond delay="0"/>
                                          </p:stCondLst>
                                        </p:cTn>
                                        <p:tgtEl>
                                          <p:spTgt spid="1461"/>
                                        </p:tgtEl>
                                        <p:attrNameLst>
                                          <p:attrName>style.visibility</p:attrName>
                                        </p:attrNameLst>
                                      </p:cBhvr>
                                      <p:to>
                                        <p:strVal val="visible"/>
                                      </p:to>
                                    </p:set>
                                    <p:animEffect transition="in" filter="fade">
                                      <p:cBhvr>
                                        <p:cTn id="61" dur="500"/>
                                        <p:tgtEl>
                                          <p:spTgt spid="1461"/>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1361"/>
                                        </p:tgtEl>
                                        <p:attrNameLst>
                                          <p:attrName>style.visibility</p:attrName>
                                        </p:attrNameLst>
                                      </p:cBhvr>
                                      <p:to>
                                        <p:strVal val="visible"/>
                                      </p:to>
                                    </p:set>
                                    <p:animEffect transition="in" filter="randombar(horizontal)">
                                      <p:cBhvr>
                                        <p:cTn id="66" dur="500"/>
                                        <p:tgtEl>
                                          <p:spTgt spid="136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83"/>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1486"/>
                                        </p:tgtEl>
                                      </p:cBhvr>
                                    </p:animEffect>
                                    <p:set>
                                      <p:cBhvr>
                                        <p:cTn id="73" dur="1" fill="hold">
                                          <p:stCondLst>
                                            <p:cond delay="499"/>
                                          </p:stCondLst>
                                        </p:cTn>
                                        <p:tgtEl>
                                          <p:spTgt spid="1486"/>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1489"/>
                                        </p:tgtEl>
                                      </p:cBhvr>
                                    </p:animEffect>
                                    <p:set>
                                      <p:cBhvr>
                                        <p:cTn id="76" dur="1" fill="hold">
                                          <p:stCondLst>
                                            <p:cond delay="499"/>
                                          </p:stCondLst>
                                        </p:cTn>
                                        <p:tgtEl>
                                          <p:spTgt spid="1489"/>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1480"/>
                                        </p:tgtEl>
                                      </p:cBhvr>
                                    </p:animEffect>
                                    <p:set>
                                      <p:cBhvr>
                                        <p:cTn id="79" dur="1" fill="hold">
                                          <p:stCondLst>
                                            <p:cond delay="499"/>
                                          </p:stCondLst>
                                        </p:cTn>
                                        <p:tgtEl>
                                          <p:spTgt spid="1480"/>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1461"/>
                                        </p:tgtEl>
                                      </p:cBhvr>
                                    </p:animEffect>
                                    <p:set>
                                      <p:cBhvr>
                                        <p:cTn id="83" dur="1" fill="hold">
                                          <p:stCondLst>
                                            <p:cond delay="499"/>
                                          </p:stCondLst>
                                        </p:cTn>
                                        <p:tgtEl>
                                          <p:spTgt spid="1461"/>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1443"/>
                                        </p:tgtEl>
                                      </p:cBhvr>
                                    </p:animEffect>
                                    <p:set>
                                      <p:cBhvr>
                                        <p:cTn id="87" dur="1" fill="hold">
                                          <p:stCondLst>
                                            <p:cond delay="499"/>
                                          </p:stCondLst>
                                        </p:cTn>
                                        <p:tgtEl>
                                          <p:spTgt spid="1443"/>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1636"/>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1528"/>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92"/>
                                        </p:tgtEl>
                                        <p:attrNameLst>
                                          <p:attrName>style.visibility</p:attrName>
                                        </p:attrNameLst>
                                      </p:cBhvr>
                                      <p:to>
                                        <p:strVal val="visible"/>
                                      </p:to>
                                    </p:set>
                                    <p:animEffect transition="in" filter="fade">
                                      <p:cBhvr>
                                        <p:cTn id="96" dur="500"/>
                                        <p:tgtEl>
                                          <p:spTgt spid="169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91"/>
                                        </p:tgtEl>
                                        <p:attrNameLst>
                                          <p:attrName>style.visibility</p:attrName>
                                        </p:attrNameLst>
                                      </p:cBhvr>
                                      <p:to>
                                        <p:strVal val="visible"/>
                                      </p:to>
                                    </p:set>
                                    <p:animEffect transition="in" filter="fade">
                                      <p:cBhvr>
                                        <p:cTn id="101" dur="500"/>
                                        <p:tgtEl>
                                          <p:spTgt spid="169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693"/>
                                        </p:tgtEl>
                                        <p:attrNameLst>
                                          <p:attrName>style.visibility</p:attrName>
                                        </p:attrNameLst>
                                      </p:cBhvr>
                                      <p:to>
                                        <p:strVal val="visible"/>
                                      </p:to>
                                    </p:set>
                                    <p:animEffect transition="in" filter="fade">
                                      <p:cBhvr>
                                        <p:cTn id="106" dur="500"/>
                                        <p:tgtEl>
                                          <p:spTgt spid="1693"/>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1751"/>
                                        </p:tgtEl>
                                        <p:attrNameLst>
                                          <p:attrName>style.visibility</p:attrName>
                                        </p:attrNameLst>
                                      </p:cBhvr>
                                      <p:to>
                                        <p:strVal val="visible"/>
                                      </p:to>
                                    </p:set>
                                    <p:animEffect transition="in" filter="fade">
                                      <p:cBhvr>
                                        <p:cTn id="110" dur="500"/>
                                        <p:tgtEl>
                                          <p:spTgt spid="1751"/>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806"/>
                                        </p:tgtEl>
                                        <p:attrNameLst>
                                          <p:attrName>style.visibility</p:attrName>
                                        </p:attrNameLst>
                                      </p:cBhvr>
                                      <p:to>
                                        <p:strVal val="visible"/>
                                      </p:to>
                                    </p:set>
                                    <p:animEffect transition="in" filter="fade">
                                      <p:cBhvr>
                                        <p:cTn id="114" dur="500"/>
                                        <p:tgtEl>
                                          <p:spTgt spid="1806"/>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1748"/>
                                        </p:tgtEl>
                                        <p:attrNameLst>
                                          <p:attrName>style.visibility</p:attrName>
                                        </p:attrNameLst>
                                      </p:cBhvr>
                                      <p:to>
                                        <p:strVal val="visible"/>
                                      </p:to>
                                    </p:set>
                                    <p:animEffect transition="in" filter="fade">
                                      <p:cBhvr>
                                        <p:cTn id="118" dur="500"/>
                                        <p:tgtEl>
                                          <p:spTgt spid="1748"/>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1787"/>
                                        </p:tgtEl>
                                        <p:attrNameLst>
                                          <p:attrName>style.visibility</p:attrName>
                                        </p:attrNameLst>
                                      </p:cBhvr>
                                      <p:to>
                                        <p:strVal val="visible"/>
                                      </p:to>
                                    </p:set>
                                    <p:animEffect transition="in" filter="fade">
                                      <p:cBhvr>
                                        <p:cTn id="122" dur="500"/>
                                        <p:tgtEl>
                                          <p:spTgt spid="1787"/>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1729"/>
                                        </p:tgtEl>
                                        <p:attrNameLst>
                                          <p:attrName>style.visibility</p:attrName>
                                        </p:attrNameLst>
                                      </p:cBhvr>
                                      <p:to>
                                        <p:strVal val="visible"/>
                                      </p:to>
                                    </p:set>
                                    <p:animEffect transition="in" filter="fade">
                                      <p:cBhvr>
                                        <p:cTn id="126" dur="500"/>
                                        <p:tgtEl>
                                          <p:spTgt spid="1729"/>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1784"/>
                                        </p:tgtEl>
                                        <p:attrNameLst>
                                          <p:attrName>style.visibility</p:attrName>
                                        </p:attrNameLst>
                                      </p:cBhvr>
                                      <p:to>
                                        <p:strVal val="visible"/>
                                      </p:to>
                                    </p:set>
                                    <p:animEffect transition="in" filter="fade">
                                      <p:cBhvr>
                                        <p:cTn id="130" dur="500"/>
                                        <p:tgtEl>
                                          <p:spTgt spid="1784"/>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1726"/>
                                        </p:tgtEl>
                                        <p:attrNameLst>
                                          <p:attrName>style.visibility</p:attrName>
                                        </p:attrNameLst>
                                      </p:cBhvr>
                                      <p:to>
                                        <p:strVal val="visible"/>
                                      </p:to>
                                    </p:set>
                                    <p:animEffect transition="in" filter="fade">
                                      <p:cBhvr>
                                        <p:cTn id="134" dur="500"/>
                                        <p:tgtEl>
                                          <p:spTgt spid="1726"/>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1706"/>
                                        </p:tgtEl>
                                        <p:attrNameLst>
                                          <p:attrName>style.visibility</p:attrName>
                                        </p:attrNameLst>
                                      </p:cBhvr>
                                      <p:to>
                                        <p:strVal val="visible"/>
                                      </p:to>
                                    </p:set>
                                    <p:animEffect transition="in" filter="fade">
                                      <p:cBhvr>
                                        <p:cTn id="138" dur="500"/>
                                        <p:tgtEl>
                                          <p:spTgt spid="1706"/>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1764"/>
                                        </p:tgtEl>
                                        <p:attrNameLst>
                                          <p:attrName>style.visibility</p:attrName>
                                        </p:attrNameLst>
                                      </p:cBhvr>
                                      <p:to>
                                        <p:strVal val="visible"/>
                                      </p:to>
                                    </p:set>
                                    <p:animEffect transition="in" filter="fade">
                                      <p:cBhvr>
                                        <p:cTn id="142" dur="500"/>
                                        <p:tgtEl>
                                          <p:spTgt spid="1764"/>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2.22222E-6 -2.09877E-6 L -1.27222 -0.06543 " pathEditMode="relative" rAng="0" ptsTypes="AA">
                                      <p:cBhvr>
                                        <p:cTn id="146" dur="4000" fill="hold"/>
                                        <p:tgtEl>
                                          <p:spTgt spid="1810"/>
                                        </p:tgtEl>
                                        <p:attrNameLst>
                                          <p:attrName>ppt_x</p:attrName>
                                          <p:attrName>ppt_y</p:attrName>
                                        </p:attrNameLst>
                                      </p:cBhvr>
                                      <p:rCtr x="-63611" y="-3272"/>
                                    </p:animMotion>
                                  </p:childTnLst>
                                </p:cTn>
                              </p:par>
                              <p:par>
                                <p:cTn id="147" presetID="42" presetClass="path" presetSubtype="0" accel="50000" decel="50000" fill="hold" nodeType="withEffect">
                                  <p:stCondLst>
                                    <p:cond delay="0"/>
                                  </p:stCondLst>
                                  <p:childTnLst>
                                    <p:animMotion origin="layout" path="M -2.77778E-6 -1.97531E-6 L 1.22327 0.00216 " pathEditMode="relative" rAng="0" ptsTypes="AA">
                                      <p:cBhvr>
                                        <p:cTn id="148" dur="4000" fill="hold"/>
                                        <p:tgtEl>
                                          <p:spTgt spid="1809"/>
                                        </p:tgtEl>
                                        <p:attrNameLst>
                                          <p:attrName>ppt_x</p:attrName>
                                          <p:attrName>ppt_y</p:attrName>
                                        </p:attrNameLst>
                                      </p:cBhvr>
                                      <p:rCtr x="611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animBg="1"/>
      <p:bldP spid="169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lvl="0" indent="-2289175" fontAlgn="auto">
              <a:spcAft>
                <a:spcPts val="0"/>
              </a:spcAft>
              <a:buClrTx/>
              <a:buNone/>
            </a:pPr>
            <a:r>
              <a:rPr lang="en-US" sz="1800" b="1" dirty="0">
                <a:solidFill>
                  <a:srgbClr val="0070C0"/>
                </a:solidFill>
                <a:latin typeface="Calibri"/>
                <a:ea typeface="+mn-ea"/>
                <a:cs typeface="+mn-cs"/>
              </a:rPr>
              <a:t>Vocabulary</a:t>
            </a:r>
          </a:p>
          <a:p>
            <a:pPr marL="2289175" lvl="0" indent="-2289175" fontAlgn="auto">
              <a:spcAft>
                <a:spcPts val="0"/>
              </a:spcAft>
              <a:buClrTx/>
              <a:buNone/>
            </a:pPr>
            <a:r>
              <a:rPr lang="en-US" sz="1400" b="1" dirty="0">
                <a:solidFill>
                  <a:prstClr val="black"/>
                </a:solidFill>
                <a:latin typeface="Calibri"/>
                <a:ea typeface="+mn-ea"/>
                <a:cs typeface="+mn-cs"/>
              </a:rPr>
              <a:t>Scheduler</a:t>
            </a:r>
            <a:r>
              <a:rPr lang="en-US" sz="1400" dirty="0">
                <a:solidFill>
                  <a:prstClr val="black"/>
                </a:solidFill>
                <a:latin typeface="Calibri"/>
                <a:ea typeface="+mn-ea"/>
                <a:cs typeface="+mn-cs"/>
              </a:rPr>
              <a:t>	Places a new task/service into the system. May be long running, like a Web or API service, or a short batch job like process logs</a:t>
            </a:r>
          </a:p>
          <a:p>
            <a:pPr marL="2289175" lvl="0" indent="-2289175" fontAlgn="auto">
              <a:spcAft>
                <a:spcPts val="0"/>
              </a:spcAft>
              <a:buClrTx/>
              <a:buNone/>
            </a:pPr>
            <a:r>
              <a:rPr lang="en-US" sz="1400" b="1" dirty="0">
                <a:solidFill>
                  <a:prstClr val="black"/>
                </a:solidFill>
                <a:latin typeface="Calibri"/>
                <a:ea typeface="+mn-ea"/>
                <a:cs typeface="+mn-cs"/>
              </a:rPr>
              <a:t>Orchestrator</a:t>
            </a:r>
            <a:r>
              <a:rPr lang="en-US" sz="1400" dirty="0">
                <a:solidFill>
                  <a:prstClr val="black"/>
                </a:solidFill>
                <a:latin typeface="Calibri"/>
                <a:ea typeface="+mn-ea"/>
                <a:cs typeface="+mn-cs"/>
              </a:rPr>
              <a:t>	Orchestrates the instancing, scaling, healing of containers by placing or moving containers across a cluster of hosts</a:t>
            </a:r>
          </a:p>
          <a:p>
            <a:pPr marL="2289175" lvl="0" indent="-2289175" fontAlgn="auto">
              <a:spcAft>
                <a:spcPts val="0"/>
              </a:spcAft>
              <a:buClrTx/>
              <a:buNone/>
            </a:pPr>
            <a:r>
              <a:rPr lang="en-US" sz="1400" b="1" dirty="0">
                <a:solidFill>
                  <a:prstClr val="black"/>
                </a:solidFill>
                <a:latin typeface="Calibri"/>
                <a:ea typeface="+mn-ea"/>
                <a:cs typeface="+mn-cs"/>
              </a:rPr>
              <a:t>Master</a:t>
            </a:r>
            <a:r>
              <a:rPr lang="en-US" sz="1400" dirty="0">
                <a:solidFill>
                  <a:prstClr val="black"/>
                </a:solidFill>
                <a:latin typeface="Calibri"/>
                <a:ea typeface="+mn-ea"/>
                <a:cs typeface="+mn-cs"/>
              </a:rPr>
              <a:t>	Currently responsible for scheduling and/or orchestrating</a:t>
            </a:r>
          </a:p>
          <a:p>
            <a:pPr marL="2289175" lvl="0" indent="-2289175" fontAlgn="auto">
              <a:spcAft>
                <a:spcPts val="0"/>
              </a:spcAft>
              <a:buClrTx/>
              <a:buNone/>
            </a:pPr>
            <a:r>
              <a:rPr lang="en-US" sz="1400" b="1" dirty="0">
                <a:solidFill>
                  <a:prstClr val="black"/>
                </a:solidFill>
                <a:latin typeface="Calibri"/>
                <a:ea typeface="+mn-ea"/>
                <a:cs typeface="+mn-cs"/>
              </a:rPr>
              <a:t>Slave</a:t>
            </a:r>
            <a:r>
              <a:rPr lang="en-US" sz="1400" dirty="0">
                <a:solidFill>
                  <a:prstClr val="black"/>
                </a:solidFill>
                <a:latin typeface="Calibri"/>
                <a:ea typeface="+mn-ea"/>
                <a:cs typeface="+mn-cs"/>
              </a:rPr>
              <a:t>	Standing by, in case the master needs to or un-expectantly leaves</a:t>
            </a:r>
          </a:p>
          <a:p>
            <a:pPr marL="2289175" lvl="0" indent="-2289175" fontAlgn="auto">
              <a:spcAft>
                <a:spcPts val="0"/>
              </a:spcAft>
              <a:buClrTx/>
              <a:buNone/>
            </a:pPr>
            <a:r>
              <a:rPr lang="en-US" sz="1400" b="1" dirty="0">
                <a:solidFill>
                  <a:prstClr val="black"/>
                </a:solidFill>
                <a:latin typeface="Calibri"/>
                <a:ea typeface="+mn-ea"/>
                <a:cs typeface="+mn-cs"/>
              </a:rPr>
              <a:t>Agent</a:t>
            </a:r>
            <a:r>
              <a:rPr lang="en-US" sz="1400" dirty="0">
                <a:solidFill>
                  <a:prstClr val="black"/>
                </a:solidFill>
                <a:latin typeface="Calibri"/>
                <a:ea typeface="+mn-ea"/>
                <a:cs typeface="+mn-cs"/>
              </a:rPr>
              <a:t>	Runs on each node, handing requests of the orchestrator, informing them of the status</a:t>
            </a:r>
          </a:p>
          <a:p>
            <a:pPr marL="2289175" lvl="0" indent="-2289175" fontAlgn="auto">
              <a:spcAft>
                <a:spcPts val="0"/>
              </a:spcAft>
              <a:buClrTx/>
              <a:buNone/>
            </a:pPr>
            <a:r>
              <a:rPr lang="en-US" sz="400" b="1" dirty="0">
                <a:solidFill>
                  <a:srgbClr val="0070C0"/>
                </a:solidFill>
                <a:latin typeface="Calibri"/>
                <a:ea typeface="+mn-ea"/>
                <a:cs typeface="+mn-cs"/>
              </a:rPr>
              <a:t>Or</a:t>
            </a:r>
          </a:p>
          <a:p>
            <a:pPr marL="2289175" lvl="0" indent="-2289175" fontAlgn="auto">
              <a:spcAft>
                <a:spcPts val="0"/>
              </a:spcAft>
              <a:buClrTx/>
              <a:buNone/>
            </a:pPr>
            <a:endParaRPr lang="en-US" sz="1400" dirty="0">
              <a:solidFill>
                <a:srgbClr val="BFBFBF"/>
              </a:solidFill>
              <a:latin typeface="Calibri"/>
              <a:ea typeface="+mn-ea"/>
              <a:cs typeface="+mn-cs"/>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417819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mrwallpaper.com/wallpapers/sailboat-lake-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9902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p:cNvSpPr/>
          <p:nvPr/>
        </p:nvSpPr>
        <p:spPr>
          <a:xfrm>
            <a:off x="6331210" y="1762430"/>
            <a:ext cx="392186" cy="3280325"/>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algn="ctr" defTabSz="672358"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03" name="Rectangle 202"/>
          <p:cNvSpPr/>
          <p:nvPr/>
        </p:nvSpPr>
        <p:spPr>
          <a:xfrm>
            <a:off x="153027" y="2802053"/>
            <a:ext cx="2160190" cy="2111969"/>
          </a:xfrm>
          <a:prstGeom prst="rect">
            <a:avLst/>
          </a:prstGeom>
          <a:solidFill>
            <a:schemeClr val="bg1"/>
          </a:solidFill>
          <a:ln w="25400" cap="flat" cmpd="sng" algn="ctr">
            <a:solidFill>
              <a:srgbClr val="4F81BD">
                <a:shade val="50000"/>
              </a:srgbClr>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205" name="TextBox 204"/>
          <p:cNvSpPr txBox="1"/>
          <p:nvPr/>
        </p:nvSpPr>
        <p:spPr>
          <a:xfrm>
            <a:off x="153027" y="4305152"/>
            <a:ext cx="2076590" cy="646331"/>
          </a:xfrm>
          <a:prstGeom prst="rect">
            <a:avLst/>
          </a:prstGeom>
          <a:noFill/>
        </p:spPr>
        <p:txBody>
          <a:bodyPr wrap="square" rtlCol="0">
            <a:spAutoFit/>
          </a:bodyPr>
          <a:lstStyle/>
          <a:p>
            <a:pPr defTabSz="914340" fontAlgn="auto">
              <a:spcBef>
                <a:spcPts val="0"/>
              </a:spcBef>
              <a:spcAft>
                <a:spcPts val="0"/>
              </a:spcAft>
            </a:pPr>
            <a:r>
              <a:rPr lang="en-US" kern="0" dirty="0">
                <a:solidFill>
                  <a:prstClr val="black"/>
                </a:solidFill>
                <a:latin typeface="Calibri"/>
              </a:rPr>
              <a:t>Local Development Environment</a:t>
            </a:r>
          </a:p>
        </p:txBody>
      </p:sp>
      <p:grpSp>
        <p:nvGrpSpPr>
          <p:cNvPr id="216" name="Group 215"/>
          <p:cNvGrpSpPr/>
          <p:nvPr/>
        </p:nvGrpSpPr>
        <p:grpSpPr>
          <a:xfrm>
            <a:off x="4520767" y="2665196"/>
            <a:ext cx="1647229" cy="1011359"/>
            <a:chOff x="4520759" y="2665208"/>
            <a:chExt cx="1647463" cy="1011503"/>
          </a:xfrm>
        </p:grpSpPr>
        <p:sp>
          <p:nvSpPr>
            <p:cNvPr id="221" name="Rectangle 220"/>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22" name="Flowchart: Alternate Process 221"/>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050" b="1" kern="0" dirty="0">
                  <a:solidFill>
                    <a:prstClr val="black"/>
                  </a:solidFill>
                  <a:latin typeface="Lucida Console" panose="020B0609040504020204" pitchFamily="49" charset="0"/>
                  <a:ea typeface="+mn-ea"/>
                  <a:cs typeface="+mn-cs"/>
                </a:rPr>
                <a:t>Integration</a:t>
              </a:r>
            </a:p>
          </p:txBody>
        </p:sp>
        <p:sp>
          <p:nvSpPr>
            <p:cNvPr id="223" name="Rectangle 222"/>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224" name="Rectangle 223"/>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225" name="Group 224"/>
          <p:cNvGrpSpPr/>
          <p:nvPr/>
        </p:nvGrpSpPr>
        <p:grpSpPr>
          <a:xfrm>
            <a:off x="5648174" y="2992009"/>
            <a:ext cx="413061" cy="413061"/>
            <a:chOff x="4609893" y="2672003"/>
            <a:chExt cx="472198" cy="472198"/>
          </a:xfrm>
        </p:grpSpPr>
        <p:sp>
          <p:nvSpPr>
            <p:cNvPr id="226" name="Rectangle 2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227" name="Picture 2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8" name="Group 227"/>
          <p:cNvGrpSpPr/>
          <p:nvPr/>
        </p:nvGrpSpPr>
        <p:grpSpPr>
          <a:xfrm>
            <a:off x="5002548" y="818969"/>
            <a:ext cx="1700809" cy="943461"/>
            <a:chOff x="304800" y="329375"/>
            <a:chExt cx="1701050" cy="943595"/>
          </a:xfrm>
        </p:grpSpPr>
        <p:sp>
          <p:nvSpPr>
            <p:cNvPr id="229" name="Rectangle 228"/>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33" name="Flowchart: Alternate Process 232"/>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Calibri"/>
                  <a:ea typeface="+mn-ea"/>
                  <a:cs typeface="+mn-cs"/>
                </a:rPr>
                <a:t>Registry</a:t>
              </a:r>
            </a:p>
          </p:txBody>
        </p:sp>
        <p:pic>
          <p:nvPicPr>
            <p:cNvPr id="23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5" name="Group 234"/>
          <p:cNvGrpSpPr/>
          <p:nvPr/>
        </p:nvGrpSpPr>
        <p:grpSpPr>
          <a:xfrm>
            <a:off x="7370328" y="3127533"/>
            <a:ext cx="1647229" cy="1501332"/>
            <a:chOff x="4156030" y="3457323"/>
            <a:chExt cx="1446249" cy="1096344"/>
          </a:xfrm>
        </p:grpSpPr>
        <p:sp>
          <p:nvSpPr>
            <p:cNvPr id="236" name="Rectangle 235"/>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37" name="Flowchart: Alternate Process 236"/>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Production</a:t>
              </a:r>
            </a:p>
          </p:txBody>
        </p:sp>
      </p:grpSp>
      <p:sp>
        <p:nvSpPr>
          <p:cNvPr id="238" name="Rectangle 237"/>
          <p:cNvSpPr/>
          <p:nvPr/>
        </p:nvSpPr>
        <p:spPr>
          <a:xfrm>
            <a:off x="8428167" y="3448366"/>
            <a:ext cx="529763" cy="109917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239" name="Rectangle 238"/>
          <p:cNvSpPr/>
          <p:nvPr/>
        </p:nvSpPr>
        <p:spPr>
          <a:xfrm>
            <a:off x="7410623" y="3448365"/>
            <a:ext cx="1001775" cy="1099178"/>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240" name="Group 239"/>
          <p:cNvGrpSpPr/>
          <p:nvPr/>
        </p:nvGrpSpPr>
        <p:grpSpPr>
          <a:xfrm>
            <a:off x="7371576" y="1899332"/>
            <a:ext cx="1645981" cy="1189820"/>
            <a:chOff x="4156030" y="3507406"/>
            <a:chExt cx="1446249" cy="892047"/>
          </a:xfrm>
        </p:grpSpPr>
        <p:sp>
          <p:nvSpPr>
            <p:cNvPr id="241" name="Rectangle 240"/>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42" name="Flowchart: Alternate Process 241"/>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Staging</a:t>
              </a:r>
            </a:p>
          </p:txBody>
        </p:sp>
      </p:grpSp>
      <p:sp>
        <p:nvSpPr>
          <p:cNvPr id="243" name="Rectangle 242"/>
          <p:cNvSpPr/>
          <p:nvPr/>
        </p:nvSpPr>
        <p:spPr>
          <a:xfrm>
            <a:off x="8429643" y="2172487"/>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244" name="Rectangle 243"/>
          <p:cNvSpPr/>
          <p:nvPr/>
        </p:nvSpPr>
        <p:spPr>
          <a:xfrm>
            <a:off x="7412099" y="2172487"/>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245" name="Group 244"/>
          <p:cNvGrpSpPr/>
          <p:nvPr/>
        </p:nvGrpSpPr>
        <p:grpSpPr>
          <a:xfrm>
            <a:off x="7367784" y="667020"/>
            <a:ext cx="1649775" cy="1133792"/>
            <a:chOff x="4156030" y="3457580"/>
            <a:chExt cx="1446249" cy="850991"/>
          </a:xfrm>
        </p:grpSpPr>
        <p:sp>
          <p:nvSpPr>
            <p:cNvPr id="246" name="Rectangle 245"/>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47" name="Flowchart: Alternate Process 246"/>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Test</a:t>
              </a:r>
            </a:p>
          </p:txBody>
        </p:sp>
      </p:grpSp>
      <p:sp>
        <p:nvSpPr>
          <p:cNvPr id="248" name="Rectangle 247"/>
          <p:cNvSpPr/>
          <p:nvPr/>
        </p:nvSpPr>
        <p:spPr>
          <a:xfrm>
            <a:off x="8428167" y="898120"/>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249" name="Rectangle 248"/>
          <p:cNvSpPr/>
          <p:nvPr/>
        </p:nvSpPr>
        <p:spPr>
          <a:xfrm>
            <a:off x="7410623" y="898120"/>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250" name="Group 249"/>
          <p:cNvGrpSpPr/>
          <p:nvPr/>
        </p:nvGrpSpPr>
        <p:grpSpPr>
          <a:xfrm>
            <a:off x="5648204" y="2991567"/>
            <a:ext cx="413061" cy="413061"/>
            <a:chOff x="4609893" y="2672003"/>
            <a:chExt cx="472198" cy="472198"/>
          </a:xfrm>
        </p:grpSpPr>
        <p:sp>
          <p:nvSpPr>
            <p:cNvPr id="251" name="Rectangle 250"/>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252" name="Picture 2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53" name="Group 252"/>
          <p:cNvGrpSpPr/>
          <p:nvPr/>
        </p:nvGrpSpPr>
        <p:grpSpPr>
          <a:xfrm>
            <a:off x="2362514" y="2806558"/>
            <a:ext cx="1840324" cy="1361935"/>
            <a:chOff x="4156031" y="3448050"/>
            <a:chExt cx="1711369" cy="1141340"/>
          </a:xfrm>
        </p:grpSpPr>
        <p:sp>
          <p:nvSpPr>
            <p:cNvPr id="254" name="Rectangle 253"/>
            <p:cNvSpPr/>
            <p:nvPr/>
          </p:nvSpPr>
          <p:spPr>
            <a:xfrm>
              <a:off x="4156031" y="3562350"/>
              <a:ext cx="1711369" cy="1027040"/>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255" name="Flowchart: Alternate Process 254"/>
            <p:cNvSpPr/>
            <p:nvPr/>
          </p:nvSpPr>
          <p:spPr>
            <a:xfrm>
              <a:off x="4156032" y="3448050"/>
              <a:ext cx="527639" cy="17491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Calibri"/>
                  <a:ea typeface="+mn-ea"/>
                  <a:cs typeface="+mn-cs"/>
                </a:rPr>
                <a:t>Client</a:t>
              </a:r>
            </a:p>
          </p:txBody>
        </p:sp>
      </p:grpSp>
      <p:sp>
        <p:nvSpPr>
          <p:cNvPr id="256" name="Cloud Callout 9"/>
          <p:cNvSpPr/>
          <p:nvPr/>
        </p:nvSpPr>
        <p:spPr bwMode="auto">
          <a:xfrm>
            <a:off x="993692" y="935558"/>
            <a:ext cx="1949426" cy="1209988"/>
          </a:xfrm>
          <a:prstGeom prst="cloudCallout">
            <a:avLst>
              <a:gd name="adj1" fmla="val -17341"/>
              <a:gd name="adj2" fmla="val 14680"/>
            </a:avLst>
          </a:prstGeom>
          <a:solidFill>
            <a:srgbClr val="F79646"/>
          </a:solidFill>
          <a:ln w="25400" cap="flat" cmpd="sng" algn="ctr">
            <a:solidFill>
              <a:srgbClr val="F79646">
                <a:shade val="50000"/>
              </a:srgbClr>
            </a:solid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471" kern="0" dirty="0">
                <a:gradFill>
                  <a:gsLst>
                    <a:gs pos="0">
                      <a:srgbClr val="FFFFFF"/>
                    </a:gs>
                    <a:gs pos="100000">
                      <a:srgbClr val="FFFFFF"/>
                    </a:gs>
                  </a:gsLst>
                  <a:lin ang="5400000" scaled="0"/>
                </a:gradFill>
                <a:latin typeface="Calibri"/>
                <a:ea typeface="+mn-ea"/>
                <a:cs typeface="+mn-cs"/>
              </a:rPr>
              <a:t>SCC</a:t>
            </a:r>
          </a:p>
        </p:txBody>
      </p:sp>
      <p:sp>
        <p:nvSpPr>
          <p:cNvPr id="257" name="Flowchart: Predefined Process 256"/>
          <p:cNvSpPr/>
          <p:nvPr/>
        </p:nvSpPr>
        <p:spPr bwMode="auto">
          <a:xfrm>
            <a:off x="2083758" y="1697981"/>
            <a:ext cx="1142768" cy="494607"/>
          </a:xfrm>
          <a:prstGeom prst="flowChartPredefinedProcess">
            <a:avLst/>
          </a:prstGeom>
          <a:solidFill>
            <a:srgbClr val="00B050"/>
          </a:solidFill>
          <a:ln w="3175" cap="flat" cmpd="sng" algn="ctr">
            <a:solidFill>
              <a:srgbClr val="92D050"/>
            </a:solid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471" kern="0" dirty="0">
                <a:gradFill>
                  <a:gsLst>
                    <a:gs pos="0">
                      <a:srgbClr val="FFFFFF"/>
                    </a:gs>
                    <a:gs pos="100000">
                      <a:srgbClr val="FFFFFF"/>
                    </a:gs>
                  </a:gsLst>
                  <a:lin ang="5400000" scaled="0"/>
                </a:gradFill>
                <a:latin typeface="Calibri"/>
                <a:ea typeface="+mn-ea"/>
                <a:cs typeface="+mn-cs"/>
              </a:rPr>
              <a:t>CI</a:t>
            </a:r>
          </a:p>
        </p:txBody>
      </p:sp>
      <p:sp>
        <p:nvSpPr>
          <p:cNvPr id="258" name="Rectangle 257"/>
          <p:cNvSpPr/>
          <p:nvPr/>
        </p:nvSpPr>
        <p:spPr bwMode="auto">
          <a:xfrm>
            <a:off x="2489450" y="2120739"/>
            <a:ext cx="1008324" cy="539275"/>
          </a:xfrm>
          <a:prstGeom prst="rect">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471" kern="0" dirty="0">
                <a:gradFill>
                  <a:gsLst>
                    <a:gs pos="0">
                      <a:srgbClr val="FFFFFF"/>
                    </a:gs>
                    <a:gs pos="100000">
                      <a:srgbClr val="FFFFFF"/>
                    </a:gs>
                  </a:gsLst>
                  <a:lin ang="5400000" scaled="0"/>
                </a:gradFill>
                <a:latin typeface="Calibri"/>
                <a:ea typeface="+mn-ea"/>
                <a:cs typeface="+mn-cs"/>
              </a:rPr>
              <a:t>Build</a:t>
            </a:r>
          </a:p>
        </p:txBody>
      </p:sp>
      <p:sp>
        <p:nvSpPr>
          <p:cNvPr id="259" name="Flowchart: Internal Storage 258"/>
          <p:cNvSpPr/>
          <p:nvPr/>
        </p:nvSpPr>
        <p:spPr bwMode="auto">
          <a:xfrm>
            <a:off x="4572644" y="3886533"/>
            <a:ext cx="806660" cy="469050"/>
          </a:xfrm>
          <a:prstGeom prst="flowChartInternalStorage">
            <a:avLst/>
          </a:prstGeom>
          <a:solidFill>
            <a:srgbClr val="00B050"/>
          </a:solidFill>
          <a:ln w="3175" cap="flat" cmpd="sng" algn="ctr">
            <a:solidFill>
              <a:srgbClr val="C00000"/>
            </a:solid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471" kern="0" dirty="0">
                <a:gradFill>
                  <a:gsLst>
                    <a:gs pos="0">
                      <a:srgbClr val="FFFFFF"/>
                    </a:gs>
                    <a:gs pos="100000">
                      <a:srgbClr val="FFFFFF"/>
                    </a:gs>
                  </a:gsLst>
                  <a:lin ang="5400000" scaled="0"/>
                </a:gradFill>
                <a:latin typeface="Calibri"/>
                <a:ea typeface="+mn-ea"/>
                <a:cs typeface="+mn-cs"/>
              </a:rPr>
              <a:t>Tests</a:t>
            </a:r>
          </a:p>
        </p:txBody>
      </p:sp>
      <p:sp>
        <p:nvSpPr>
          <p:cNvPr id="260" name="Notched Right Arrow 14"/>
          <p:cNvSpPr/>
          <p:nvPr/>
        </p:nvSpPr>
        <p:spPr bwMode="auto">
          <a:xfrm>
            <a:off x="3247841" y="2571925"/>
            <a:ext cx="1258711" cy="424742"/>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176" kern="0" dirty="0">
                <a:gradFill>
                  <a:gsLst>
                    <a:gs pos="0">
                      <a:srgbClr val="FFFFFF"/>
                    </a:gs>
                    <a:gs pos="100000">
                      <a:srgbClr val="FFFFFF"/>
                    </a:gs>
                  </a:gsLst>
                  <a:lin ang="5400000" scaled="0"/>
                </a:gradFill>
                <a:latin typeface="Calibri"/>
                <a:ea typeface="+mn-ea"/>
                <a:cs typeface="+mn-cs"/>
              </a:rPr>
              <a:t>Compiled Code</a:t>
            </a:r>
          </a:p>
        </p:txBody>
      </p:sp>
      <p:sp>
        <p:nvSpPr>
          <p:cNvPr id="261" name="Notched Right Arrow 15"/>
          <p:cNvSpPr/>
          <p:nvPr/>
        </p:nvSpPr>
        <p:spPr bwMode="auto">
          <a:xfrm rot="2696506">
            <a:off x="3795900" y="1773378"/>
            <a:ext cx="1645690" cy="424742"/>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176" kern="0" dirty="0">
                <a:gradFill>
                  <a:gsLst>
                    <a:gs pos="0">
                      <a:srgbClr val="FFFFFF"/>
                    </a:gs>
                    <a:gs pos="100000">
                      <a:srgbClr val="FFFFFF"/>
                    </a:gs>
                  </a:gsLst>
                  <a:lin ang="5400000" scaled="0"/>
                </a:gradFill>
                <a:latin typeface="Calibri"/>
                <a:ea typeface="+mn-ea"/>
                <a:cs typeface="+mn-cs"/>
              </a:rPr>
              <a:t>Docker-</a:t>
            </a:r>
            <a:r>
              <a:rPr lang="en-US" sz="1176" kern="0" dirty="0" err="1">
                <a:gradFill>
                  <a:gsLst>
                    <a:gs pos="0">
                      <a:srgbClr val="FFFFFF"/>
                    </a:gs>
                    <a:gs pos="100000">
                      <a:srgbClr val="FFFFFF"/>
                    </a:gs>
                  </a:gsLst>
                  <a:lin ang="5400000" scaled="0"/>
                </a:gradFill>
                <a:latin typeface="Calibri"/>
                <a:ea typeface="+mn-ea"/>
                <a:cs typeface="+mn-cs"/>
              </a:rPr>
              <a:t>compose.yml</a:t>
            </a:r>
            <a:endParaRPr lang="en-US" sz="1176" kern="0" dirty="0">
              <a:gradFill>
                <a:gsLst>
                  <a:gs pos="0">
                    <a:srgbClr val="FFFFFF"/>
                  </a:gs>
                  <a:gs pos="100000">
                    <a:srgbClr val="FFFFFF"/>
                  </a:gs>
                </a:gsLst>
                <a:lin ang="5400000" scaled="0"/>
              </a:gradFill>
              <a:latin typeface="Calibri"/>
              <a:ea typeface="+mn-ea"/>
              <a:cs typeface="+mn-cs"/>
            </a:endParaRPr>
          </a:p>
        </p:txBody>
      </p:sp>
      <p:sp>
        <p:nvSpPr>
          <p:cNvPr id="262" name="Notched Right Arrow 16"/>
          <p:cNvSpPr/>
          <p:nvPr/>
        </p:nvSpPr>
        <p:spPr bwMode="auto">
          <a:xfrm rot="2700000">
            <a:off x="3514056" y="1836044"/>
            <a:ext cx="1486233" cy="424742"/>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176" kern="0" dirty="0">
                <a:gradFill>
                  <a:gsLst>
                    <a:gs pos="0">
                      <a:srgbClr val="FFFFFF"/>
                    </a:gs>
                    <a:gs pos="100000">
                      <a:srgbClr val="FFFFFF"/>
                    </a:gs>
                  </a:gsLst>
                  <a:lin ang="5400000" scaled="0"/>
                </a:gradFill>
                <a:latin typeface="Calibri"/>
                <a:ea typeface="+mn-ea"/>
                <a:cs typeface="+mn-cs"/>
              </a:rPr>
              <a:t>Base Image</a:t>
            </a:r>
          </a:p>
        </p:txBody>
      </p:sp>
      <p:grpSp>
        <p:nvGrpSpPr>
          <p:cNvPr id="263" name="Group 262"/>
          <p:cNvGrpSpPr/>
          <p:nvPr/>
        </p:nvGrpSpPr>
        <p:grpSpPr>
          <a:xfrm>
            <a:off x="4599547" y="3209052"/>
            <a:ext cx="450872" cy="252751"/>
            <a:chOff x="3523102" y="1791568"/>
            <a:chExt cx="6746733" cy="3782104"/>
          </a:xfrm>
          <a:solidFill>
            <a:srgbClr val="00B050"/>
          </a:solidFill>
        </p:grpSpPr>
        <p:sp>
          <p:nvSpPr>
            <p:cNvPr id="264" name="Rectangle 26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65"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66"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267" name="Group 266"/>
          <p:cNvGrpSpPr/>
          <p:nvPr/>
        </p:nvGrpSpPr>
        <p:grpSpPr>
          <a:xfrm>
            <a:off x="4599045" y="2973821"/>
            <a:ext cx="450872" cy="252751"/>
            <a:chOff x="3523102" y="1791568"/>
            <a:chExt cx="6746733" cy="3782104"/>
          </a:xfrm>
          <a:solidFill>
            <a:srgbClr val="002060"/>
          </a:solidFill>
        </p:grpSpPr>
        <p:sp>
          <p:nvSpPr>
            <p:cNvPr id="268" name="Rectangle 26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69"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70"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271" name="Group 270"/>
          <p:cNvGrpSpPr/>
          <p:nvPr/>
        </p:nvGrpSpPr>
        <p:grpSpPr>
          <a:xfrm>
            <a:off x="5048493" y="2973379"/>
            <a:ext cx="450872" cy="252751"/>
            <a:chOff x="3523102" y="1791568"/>
            <a:chExt cx="6746733" cy="3782104"/>
          </a:xfrm>
          <a:solidFill>
            <a:srgbClr val="C00000"/>
          </a:solidFill>
        </p:grpSpPr>
        <p:sp>
          <p:nvSpPr>
            <p:cNvPr id="272" name="Rectangle 27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73"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74"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sp>
        <p:nvSpPr>
          <p:cNvPr id="275" name="TextBox 274"/>
          <p:cNvSpPr txBox="1"/>
          <p:nvPr/>
        </p:nvSpPr>
        <p:spPr>
          <a:xfrm>
            <a:off x="11721408" y="5717516"/>
            <a:ext cx="576732" cy="461639"/>
          </a:xfrm>
          <a:prstGeom prst="rect">
            <a:avLst/>
          </a:prstGeom>
          <a:noFill/>
        </p:spPr>
        <p:txBody>
          <a:bodyPr wrap="square" lIns="134445" tIns="107556" rIns="134445" bIns="107556" rtlCol="0">
            <a:spAutoFit/>
          </a:bodyPr>
          <a:lstStyle/>
          <a:p>
            <a:pPr defTabSz="914340" fontAlgn="auto">
              <a:lnSpc>
                <a:spcPct val="90000"/>
              </a:lnSpc>
              <a:spcBef>
                <a:spcPts val="0"/>
              </a:spcBef>
              <a:spcAft>
                <a:spcPts val="441"/>
              </a:spcAft>
            </a:pPr>
            <a:r>
              <a:rPr lang="en-US" sz="1765" kern="0" dirty="0">
                <a:gradFill>
                  <a:gsLst>
                    <a:gs pos="2917">
                      <a:prstClr val="white"/>
                    </a:gs>
                    <a:gs pos="30000">
                      <a:prstClr val="white"/>
                    </a:gs>
                  </a:gsLst>
                  <a:lin ang="5400000" scaled="0"/>
                </a:gradFill>
                <a:latin typeface="Calibri"/>
              </a:rPr>
              <a:t>	</a:t>
            </a:r>
          </a:p>
        </p:txBody>
      </p:sp>
      <p:pic>
        <p:nvPicPr>
          <p:cNvPr id="276"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899" y="3817545"/>
            <a:ext cx="672860" cy="582745"/>
          </a:xfrm>
          <a:prstGeom prst="rect">
            <a:avLst/>
          </a:prstGeom>
          <a:noFill/>
          <a:extLst>
            <a:ext uri="{909E8E84-426E-40DD-AFC4-6F175D3DCCD1}">
              <a14:hiddenFill xmlns:a14="http://schemas.microsoft.com/office/drawing/2010/main">
                <a:solidFill>
                  <a:srgbClr val="FFFFFF"/>
                </a:solidFill>
              </a14:hiddenFill>
            </a:ext>
          </a:extLst>
        </p:spPr>
      </p:pic>
      <p:sp>
        <p:nvSpPr>
          <p:cNvPr id="277" name="TextBox 276"/>
          <p:cNvSpPr txBox="1"/>
          <p:nvPr/>
        </p:nvSpPr>
        <p:spPr>
          <a:xfrm>
            <a:off x="2449004" y="3533400"/>
            <a:ext cx="1660598" cy="219946"/>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40" fontAlgn="auto">
              <a:spcBef>
                <a:spcPts val="0"/>
              </a:spcBef>
              <a:spcAft>
                <a:spcPts val="0"/>
              </a:spcAft>
              <a:defRPr/>
            </a:pPr>
            <a:r>
              <a:rPr lang="en-US" kern="0" dirty="0">
                <a:solidFill>
                  <a:prstClr val="black"/>
                </a:solidFill>
                <a:ea typeface="+mn-ea"/>
                <a:cs typeface="+mn-cs"/>
              </a:rPr>
              <a:t>Docker-compose up</a:t>
            </a:r>
          </a:p>
        </p:txBody>
      </p:sp>
      <p:sp>
        <p:nvSpPr>
          <p:cNvPr id="278" name="Notched Right Arrow 33"/>
          <p:cNvSpPr/>
          <p:nvPr/>
        </p:nvSpPr>
        <p:spPr bwMode="auto">
          <a:xfrm rot="2722602">
            <a:off x="3567291" y="2009589"/>
            <a:ext cx="991678" cy="424742"/>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176" kern="0" dirty="0" err="1">
                <a:gradFill>
                  <a:gsLst>
                    <a:gs pos="0">
                      <a:srgbClr val="FFFFFF"/>
                    </a:gs>
                    <a:gs pos="100000">
                      <a:srgbClr val="FFFFFF"/>
                    </a:gs>
                  </a:gsLst>
                  <a:lin ang="5400000" scaled="0"/>
                </a:gradFill>
                <a:latin typeface="Calibri"/>
                <a:ea typeface="+mn-ea"/>
                <a:cs typeface="+mn-cs"/>
              </a:rPr>
              <a:t>Dockerfile</a:t>
            </a:r>
            <a:endParaRPr lang="en-US" sz="1176" kern="0" dirty="0">
              <a:gradFill>
                <a:gsLst>
                  <a:gs pos="0">
                    <a:srgbClr val="FFFFFF"/>
                  </a:gs>
                  <a:gs pos="100000">
                    <a:srgbClr val="FFFFFF"/>
                  </a:gs>
                </a:gsLst>
                <a:lin ang="5400000" scaled="0"/>
              </a:gradFill>
              <a:latin typeface="Calibri"/>
              <a:ea typeface="+mn-ea"/>
              <a:cs typeface="+mn-cs"/>
            </a:endParaRPr>
          </a:p>
        </p:txBody>
      </p:sp>
      <p:sp>
        <p:nvSpPr>
          <p:cNvPr id="279" name="TextBox 278"/>
          <p:cNvSpPr txBox="1"/>
          <p:nvPr/>
        </p:nvSpPr>
        <p:spPr>
          <a:xfrm>
            <a:off x="2449003" y="3163457"/>
            <a:ext cx="1347490" cy="246008"/>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40" fontAlgn="auto">
              <a:spcBef>
                <a:spcPts val="0"/>
              </a:spcBef>
              <a:spcAft>
                <a:spcPts val="0"/>
              </a:spcAft>
              <a:defRPr/>
            </a:pPr>
            <a:r>
              <a:rPr lang="en-US" kern="0" dirty="0">
                <a:solidFill>
                  <a:prstClr val="black"/>
                </a:solidFill>
                <a:ea typeface="+mn-ea"/>
                <a:cs typeface="+mn-cs"/>
              </a:rPr>
              <a:t>Docker build</a:t>
            </a:r>
          </a:p>
        </p:txBody>
      </p:sp>
      <p:grpSp>
        <p:nvGrpSpPr>
          <p:cNvPr id="280" name="Group 279"/>
          <p:cNvGrpSpPr/>
          <p:nvPr/>
        </p:nvGrpSpPr>
        <p:grpSpPr>
          <a:xfrm>
            <a:off x="5048493" y="3206954"/>
            <a:ext cx="450872" cy="252751"/>
            <a:chOff x="3523102" y="1791568"/>
            <a:chExt cx="6746733" cy="3782104"/>
          </a:xfrm>
          <a:solidFill>
            <a:srgbClr val="FFC000"/>
          </a:solidFill>
        </p:grpSpPr>
        <p:sp>
          <p:nvSpPr>
            <p:cNvPr id="281" name="Rectangle 280"/>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82"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283"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sp>
        <p:nvSpPr>
          <p:cNvPr id="284" name="Flowchart: Card 283"/>
          <p:cNvSpPr/>
          <p:nvPr/>
        </p:nvSpPr>
        <p:spPr bwMode="auto">
          <a:xfrm>
            <a:off x="6759725" y="1124157"/>
            <a:ext cx="580548" cy="326988"/>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a:gradFill>
                  <a:gsLst>
                    <a:gs pos="0">
                      <a:srgbClr val="FFFFFF"/>
                    </a:gs>
                    <a:gs pos="100000">
                      <a:srgbClr val="FFFFFF"/>
                    </a:gs>
                  </a:gsLst>
                  <a:lin ang="5400000" scaled="0"/>
                </a:gradFill>
                <a:latin typeface="Calibri"/>
                <a:ea typeface="+mn-ea"/>
                <a:cs typeface="+mn-cs"/>
              </a:rPr>
              <a:t>Docker-compose</a:t>
            </a:r>
          </a:p>
        </p:txBody>
      </p:sp>
      <p:sp>
        <p:nvSpPr>
          <p:cNvPr id="285" name="Flowchart: Card 284"/>
          <p:cNvSpPr/>
          <p:nvPr/>
        </p:nvSpPr>
        <p:spPr bwMode="auto">
          <a:xfrm>
            <a:off x="6763061" y="2343184"/>
            <a:ext cx="580548" cy="326988"/>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a:gradFill>
                  <a:gsLst>
                    <a:gs pos="0">
                      <a:srgbClr val="FFFFFF"/>
                    </a:gs>
                    <a:gs pos="100000">
                      <a:srgbClr val="FFFFFF"/>
                    </a:gs>
                  </a:gsLst>
                  <a:lin ang="5400000" scaled="0"/>
                </a:gradFill>
                <a:latin typeface="Calibri"/>
                <a:ea typeface="+mn-ea"/>
                <a:cs typeface="+mn-cs"/>
              </a:rPr>
              <a:t>Docker-compose</a:t>
            </a:r>
          </a:p>
        </p:txBody>
      </p:sp>
      <p:sp>
        <p:nvSpPr>
          <p:cNvPr id="286" name="Flowchart: Card 285"/>
          <p:cNvSpPr/>
          <p:nvPr/>
        </p:nvSpPr>
        <p:spPr bwMode="auto">
          <a:xfrm>
            <a:off x="6744927" y="3638400"/>
            <a:ext cx="580548" cy="326988"/>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a:gradFill>
                  <a:gsLst>
                    <a:gs pos="0">
                      <a:srgbClr val="FFFFFF"/>
                    </a:gs>
                    <a:gs pos="100000">
                      <a:srgbClr val="FFFFFF"/>
                    </a:gs>
                  </a:gsLst>
                  <a:lin ang="5400000" scaled="0"/>
                </a:gradFill>
                <a:latin typeface="Calibri"/>
                <a:ea typeface="+mn-ea"/>
                <a:cs typeface="+mn-cs"/>
              </a:rPr>
              <a:t>Docker-compose</a:t>
            </a:r>
          </a:p>
        </p:txBody>
      </p:sp>
      <p:sp>
        <p:nvSpPr>
          <p:cNvPr id="287" name="Notched Right Arrow 46"/>
          <p:cNvSpPr/>
          <p:nvPr/>
        </p:nvSpPr>
        <p:spPr bwMode="auto">
          <a:xfrm rot="17592330">
            <a:off x="-86470" y="2568652"/>
            <a:ext cx="1844605" cy="424742"/>
          </a:xfrm>
          <a:prstGeom prst="notchedRightArrow">
            <a:avLst/>
          </a:prstGeom>
          <a:solidFill>
            <a:srgbClr val="4F81BD"/>
          </a:solidFill>
          <a:ln w="317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176" kern="0" dirty="0">
                <a:gradFill>
                  <a:gsLst>
                    <a:gs pos="0">
                      <a:srgbClr val="FFFFFF"/>
                    </a:gs>
                    <a:gs pos="100000">
                      <a:srgbClr val="FFFFFF"/>
                    </a:gs>
                  </a:gsLst>
                  <a:lin ang="5400000" scaled="0"/>
                </a:gradFill>
                <a:latin typeface="Calibri"/>
                <a:ea typeface="+mn-ea"/>
                <a:cs typeface="+mn-cs"/>
              </a:rPr>
              <a:t>Push</a:t>
            </a:r>
          </a:p>
        </p:txBody>
      </p:sp>
      <p:sp>
        <p:nvSpPr>
          <p:cNvPr id="288" name="Flowchart: Card 287"/>
          <p:cNvSpPr/>
          <p:nvPr/>
        </p:nvSpPr>
        <p:spPr bwMode="auto">
          <a:xfrm>
            <a:off x="6766640" y="1496396"/>
            <a:ext cx="580548" cy="145262"/>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err="1">
                <a:gradFill>
                  <a:gsLst>
                    <a:gs pos="0">
                      <a:srgbClr val="FFFFFF"/>
                    </a:gs>
                    <a:gs pos="100000">
                      <a:srgbClr val="FFFFFF"/>
                    </a:gs>
                  </a:gsLst>
                  <a:lin ang="5400000" scaled="0"/>
                </a:gradFill>
                <a:latin typeface="Calibri"/>
                <a:ea typeface="+mn-ea"/>
                <a:cs typeface="+mn-cs"/>
              </a:rPr>
              <a:t>Test.env</a:t>
            </a:r>
            <a:endParaRPr lang="en-US" sz="900" kern="0" dirty="0">
              <a:gradFill>
                <a:gsLst>
                  <a:gs pos="0">
                    <a:srgbClr val="FFFFFF"/>
                  </a:gs>
                  <a:gs pos="100000">
                    <a:srgbClr val="FFFFFF"/>
                  </a:gs>
                </a:gsLst>
                <a:lin ang="5400000" scaled="0"/>
              </a:gradFill>
              <a:latin typeface="Calibri"/>
              <a:ea typeface="+mn-ea"/>
              <a:cs typeface="+mn-cs"/>
            </a:endParaRPr>
          </a:p>
        </p:txBody>
      </p:sp>
      <p:sp>
        <p:nvSpPr>
          <p:cNvPr id="289" name="Flowchart: Card 288"/>
          <p:cNvSpPr/>
          <p:nvPr/>
        </p:nvSpPr>
        <p:spPr bwMode="auto">
          <a:xfrm>
            <a:off x="6772661" y="2719290"/>
            <a:ext cx="580548" cy="145262"/>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err="1">
                <a:gradFill>
                  <a:gsLst>
                    <a:gs pos="0">
                      <a:srgbClr val="FFFFFF"/>
                    </a:gs>
                    <a:gs pos="100000">
                      <a:srgbClr val="FFFFFF"/>
                    </a:gs>
                  </a:gsLst>
                  <a:lin ang="5400000" scaled="0"/>
                </a:gradFill>
                <a:latin typeface="Calibri"/>
                <a:ea typeface="+mn-ea"/>
                <a:cs typeface="+mn-cs"/>
              </a:rPr>
              <a:t>Stag.env</a:t>
            </a:r>
            <a:endParaRPr lang="en-US" sz="900" kern="0" dirty="0">
              <a:gradFill>
                <a:gsLst>
                  <a:gs pos="0">
                    <a:srgbClr val="FFFFFF"/>
                  </a:gs>
                  <a:gs pos="100000">
                    <a:srgbClr val="FFFFFF"/>
                  </a:gs>
                </a:gsLst>
                <a:lin ang="5400000" scaled="0"/>
              </a:gradFill>
              <a:latin typeface="Calibri"/>
              <a:ea typeface="+mn-ea"/>
              <a:cs typeface="+mn-cs"/>
            </a:endParaRPr>
          </a:p>
        </p:txBody>
      </p:sp>
      <p:sp>
        <p:nvSpPr>
          <p:cNvPr id="290" name="Flowchart: Card 289"/>
          <p:cNvSpPr/>
          <p:nvPr/>
        </p:nvSpPr>
        <p:spPr bwMode="auto">
          <a:xfrm>
            <a:off x="6744062" y="4008697"/>
            <a:ext cx="580548" cy="145262"/>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900" kern="0" dirty="0" err="1">
                <a:gradFill>
                  <a:gsLst>
                    <a:gs pos="0">
                      <a:srgbClr val="FFFFFF"/>
                    </a:gs>
                    <a:gs pos="100000">
                      <a:srgbClr val="FFFFFF"/>
                    </a:gs>
                  </a:gsLst>
                  <a:lin ang="5400000" scaled="0"/>
                </a:gradFill>
                <a:latin typeface="Calibri"/>
                <a:ea typeface="+mn-ea"/>
                <a:cs typeface="+mn-cs"/>
              </a:rPr>
              <a:t>Prod.env</a:t>
            </a:r>
            <a:endParaRPr lang="en-US" sz="900" kern="0" dirty="0">
              <a:gradFill>
                <a:gsLst>
                  <a:gs pos="0">
                    <a:srgbClr val="FFFFFF"/>
                  </a:gs>
                  <a:gs pos="100000">
                    <a:srgbClr val="FFFFFF"/>
                  </a:gs>
                </a:gsLst>
                <a:lin ang="5400000" scaled="0"/>
              </a:gradFill>
              <a:latin typeface="Calibri"/>
              <a:ea typeface="+mn-ea"/>
              <a:cs typeface="+mn-cs"/>
            </a:endParaRPr>
          </a:p>
        </p:txBody>
      </p:sp>
      <p:sp>
        <p:nvSpPr>
          <p:cNvPr id="291" name="Flowchart: Card 290"/>
          <p:cNvSpPr/>
          <p:nvPr/>
        </p:nvSpPr>
        <p:spPr bwMode="auto">
          <a:xfrm>
            <a:off x="3800391" y="3012096"/>
            <a:ext cx="715817" cy="179108"/>
          </a:xfrm>
          <a:prstGeom prst="flowChartPunchedCard">
            <a:avLst/>
          </a:prstGeom>
          <a:solidFill>
            <a:srgbClr val="4F81BD"/>
          </a:solidFill>
          <a:ln w="3175" cap="flat" cmpd="sng" algn="ctr">
            <a:noFill/>
            <a:prstDash val="solid"/>
            <a:headEnd type="none" w="med" len="med"/>
            <a:tailEnd type="none" w="med" len="med"/>
          </a:ln>
          <a:effectLst/>
        </p:spPr>
        <p:txBody>
          <a:bodyPr vert="horz" wrap="square" lIns="0" tIns="0" rIns="0" bIns="67222" numCol="1" rtlCol="0" anchor="ctr" anchorCtr="0" compatLnSpc="1">
            <a:prstTxWarp prst="textNoShape">
              <a:avLst/>
            </a:prstTxWarp>
          </a:bodyPr>
          <a:lstStyle/>
          <a:p>
            <a:pPr algn="ctr" defTabSz="685532">
              <a:defRPr/>
            </a:pPr>
            <a:r>
              <a:rPr lang="en-US" sz="1029" kern="0" dirty="0" err="1">
                <a:gradFill>
                  <a:gsLst>
                    <a:gs pos="0">
                      <a:srgbClr val="FFFFFF"/>
                    </a:gs>
                    <a:gs pos="100000">
                      <a:srgbClr val="FFFFFF"/>
                    </a:gs>
                  </a:gsLst>
                  <a:lin ang="5400000" scaled="0"/>
                </a:gradFill>
                <a:latin typeface="Calibri"/>
                <a:ea typeface="+mn-ea"/>
                <a:cs typeface="+mn-cs"/>
              </a:rPr>
              <a:t>Int.env</a:t>
            </a:r>
            <a:endParaRPr lang="en-US" sz="1029" kern="0" dirty="0">
              <a:gradFill>
                <a:gsLst>
                  <a:gs pos="0">
                    <a:srgbClr val="FFFFFF"/>
                  </a:gs>
                  <a:gs pos="100000">
                    <a:srgbClr val="FFFFFF"/>
                  </a:gs>
                </a:gsLst>
                <a:lin ang="5400000" scaled="0"/>
              </a:gradFill>
              <a:latin typeface="Calibri"/>
              <a:ea typeface="+mn-ea"/>
              <a:cs typeface="+mn-cs"/>
            </a:endParaRPr>
          </a:p>
        </p:txBody>
      </p:sp>
      <p:grpSp>
        <p:nvGrpSpPr>
          <p:cNvPr id="292" name="Group 291"/>
          <p:cNvGrpSpPr/>
          <p:nvPr/>
        </p:nvGrpSpPr>
        <p:grpSpPr>
          <a:xfrm>
            <a:off x="762541" y="2857026"/>
            <a:ext cx="1585762" cy="1467076"/>
            <a:chOff x="936574" y="2585780"/>
            <a:chExt cx="1585987" cy="1467284"/>
          </a:xfrm>
        </p:grpSpPr>
        <p:sp>
          <p:nvSpPr>
            <p:cNvPr id="293"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57760" rIns="0" bIns="-25312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Write/Edit</a:t>
              </a:r>
            </a:p>
          </p:txBody>
        </p:sp>
        <p:sp>
          <p:nvSpPr>
            <p:cNvPr id="294"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95"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Run</a:t>
              </a:r>
            </a:p>
          </p:txBody>
        </p:sp>
        <p:sp>
          <p:nvSpPr>
            <p:cNvPr id="296"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97"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Debug</a:t>
              </a:r>
            </a:p>
          </p:txBody>
        </p:sp>
        <p:sp>
          <p:nvSpPr>
            <p:cNvPr id="298"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299" name="Group 298"/>
          <p:cNvGrpSpPr/>
          <p:nvPr/>
        </p:nvGrpSpPr>
        <p:grpSpPr>
          <a:xfrm>
            <a:off x="1025217" y="3513531"/>
            <a:ext cx="540778" cy="333162"/>
            <a:chOff x="1926169" y="1632181"/>
            <a:chExt cx="540854" cy="333210"/>
          </a:xfrm>
        </p:grpSpPr>
        <p:sp>
          <p:nvSpPr>
            <p:cNvPr id="300" name="Rectangle 29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301" name="Rectangle 30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302" name="Group 301"/>
            <p:cNvGrpSpPr/>
            <p:nvPr/>
          </p:nvGrpSpPr>
          <p:grpSpPr>
            <a:xfrm>
              <a:off x="1989961" y="1665409"/>
              <a:ext cx="413499" cy="266755"/>
              <a:chOff x="1371600" y="2038342"/>
              <a:chExt cx="609600" cy="393263"/>
            </a:xfrm>
          </p:grpSpPr>
          <p:cxnSp>
            <p:nvCxnSpPr>
              <p:cNvPr id="306" name="Straight Connector 30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7" name="Straight Connector 30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8" name="Straight Connector 30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9" name="Straight Connector 30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0" name="Straight Connector 30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1" name="Straight Connector 31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2" name="Straight Connector 31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3" name="Straight Connector 31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4" name="Straight Connector 31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3" name="Rectangle 30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304" name="Rectangle 30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305" name="Rectangle 30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315" name="Group 314"/>
          <p:cNvGrpSpPr/>
          <p:nvPr/>
        </p:nvGrpSpPr>
        <p:grpSpPr>
          <a:xfrm>
            <a:off x="7459831" y="969435"/>
            <a:ext cx="440277" cy="246811"/>
            <a:chOff x="3523102" y="1791568"/>
            <a:chExt cx="6746733" cy="3782104"/>
          </a:xfrm>
          <a:solidFill>
            <a:srgbClr val="00B050"/>
          </a:solidFill>
        </p:grpSpPr>
        <p:sp>
          <p:nvSpPr>
            <p:cNvPr id="316" name="Rectangle 31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17"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18"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19" name="Group 318"/>
          <p:cNvGrpSpPr/>
          <p:nvPr/>
        </p:nvGrpSpPr>
        <p:grpSpPr>
          <a:xfrm>
            <a:off x="7908992" y="1217364"/>
            <a:ext cx="440277" cy="246811"/>
            <a:chOff x="3523102" y="1791568"/>
            <a:chExt cx="6746733" cy="3782104"/>
          </a:xfrm>
          <a:solidFill>
            <a:srgbClr val="002060"/>
          </a:solidFill>
        </p:grpSpPr>
        <p:sp>
          <p:nvSpPr>
            <p:cNvPr id="320" name="Rectangle 31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21"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22"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23" name="Group 322"/>
          <p:cNvGrpSpPr/>
          <p:nvPr/>
        </p:nvGrpSpPr>
        <p:grpSpPr>
          <a:xfrm>
            <a:off x="7459831" y="1461977"/>
            <a:ext cx="440277" cy="246811"/>
            <a:chOff x="3523102" y="1791568"/>
            <a:chExt cx="6746733" cy="3782104"/>
          </a:xfrm>
          <a:solidFill>
            <a:srgbClr val="C00000"/>
          </a:solidFill>
        </p:grpSpPr>
        <p:sp>
          <p:nvSpPr>
            <p:cNvPr id="324" name="Rectangle 32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25"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26"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27" name="Group 326"/>
          <p:cNvGrpSpPr/>
          <p:nvPr/>
        </p:nvGrpSpPr>
        <p:grpSpPr>
          <a:xfrm>
            <a:off x="7909179" y="1464175"/>
            <a:ext cx="440277" cy="246811"/>
            <a:chOff x="3523102" y="1791568"/>
            <a:chExt cx="6746733" cy="3782104"/>
          </a:xfrm>
          <a:solidFill>
            <a:srgbClr val="FFC000"/>
          </a:solidFill>
        </p:grpSpPr>
        <p:sp>
          <p:nvSpPr>
            <p:cNvPr id="328" name="Rectangle 32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29"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30"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31" name="Group 330"/>
          <p:cNvGrpSpPr/>
          <p:nvPr/>
        </p:nvGrpSpPr>
        <p:grpSpPr>
          <a:xfrm>
            <a:off x="7907551" y="967063"/>
            <a:ext cx="440277" cy="246811"/>
            <a:chOff x="3523102" y="1791568"/>
            <a:chExt cx="6746733" cy="3782104"/>
          </a:xfrm>
          <a:solidFill>
            <a:srgbClr val="00B050"/>
          </a:solidFill>
        </p:grpSpPr>
        <p:sp>
          <p:nvSpPr>
            <p:cNvPr id="332" name="Rectangle 33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33"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34"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35" name="Group 334"/>
          <p:cNvGrpSpPr/>
          <p:nvPr/>
        </p:nvGrpSpPr>
        <p:grpSpPr>
          <a:xfrm>
            <a:off x="7459831" y="1217364"/>
            <a:ext cx="440277" cy="246811"/>
            <a:chOff x="3523102" y="1791568"/>
            <a:chExt cx="6746733" cy="3782104"/>
          </a:xfrm>
          <a:solidFill>
            <a:srgbClr val="002060"/>
          </a:solidFill>
        </p:grpSpPr>
        <p:sp>
          <p:nvSpPr>
            <p:cNvPr id="336" name="Rectangle 33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37"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38"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39" name="Group 338"/>
          <p:cNvGrpSpPr/>
          <p:nvPr/>
        </p:nvGrpSpPr>
        <p:grpSpPr>
          <a:xfrm>
            <a:off x="7449715" y="2201089"/>
            <a:ext cx="440277" cy="246811"/>
            <a:chOff x="3523102" y="1791568"/>
            <a:chExt cx="6746733" cy="3782104"/>
          </a:xfrm>
          <a:solidFill>
            <a:srgbClr val="00B050"/>
          </a:solidFill>
        </p:grpSpPr>
        <p:sp>
          <p:nvSpPr>
            <p:cNvPr id="340" name="Rectangle 33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41"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42"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43" name="Group 342"/>
          <p:cNvGrpSpPr/>
          <p:nvPr/>
        </p:nvGrpSpPr>
        <p:grpSpPr>
          <a:xfrm>
            <a:off x="7898877" y="2449017"/>
            <a:ext cx="440277" cy="246811"/>
            <a:chOff x="3523102" y="1791568"/>
            <a:chExt cx="6746733" cy="3782104"/>
          </a:xfrm>
          <a:solidFill>
            <a:srgbClr val="002060"/>
          </a:solidFill>
        </p:grpSpPr>
        <p:sp>
          <p:nvSpPr>
            <p:cNvPr id="344" name="Rectangle 34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45"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46"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47" name="Group 346"/>
          <p:cNvGrpSpPr/>
          <p:nvPr/>
        </p:nvGrpSpPr>
        <p:grpSpPr>
          <a:xfrm>
            <a:off x="7449715" y="2693631"/>
            <a:ext cx="440277" cy="246811"/>
            <a:chOff x="3523102" y="1791568"/>
            <a:chExt cx="6746733" cy="3782104"/>
          </a:xfrm>
          <a:solidFill>
            <a:srgbClr val="C00000"/>
          </a:solidFill>
        </p:grpSpPr>
        <p:sp>
          <p:nvSpPr>
            <p:cNvPr id="348" name="Rectangle 34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49"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50"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51" name="Group 350"/>
          <p:cNvGrpSpPr/>
          <p:nvPr/>
        </p:nvGrpSpPr>
        <p:grpSpPr>
          <a:xfrm>
            <a:off x="7899063" y="2695828"/>
            <a:ext cx="440277" cy="246811"/>
            <a:chOff x="3523102" y="1791568"/>
            <a:chExt cx="6746733" cy="3782104"/>
          </a:xfrm>
          <a:solidFill>
            <a:srgbClr val="FFC000"/>
          </a:solidFill>
        </p:grpSpPr>
        <p:sp>
          <p:nvSpPr>
            <p:cNvPr id="352" name="Rectangle 35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53"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54"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55" name="Group 354"/>
          <p:cNvGrpSpPr/>
          <p:nvPr/>
        </p:nvGrpSpPr>
        <p:grpSpPr>
          <a:xfrm>
            <a:off x="7897436" y="2198716"/>
            <a:ext cx="440277" cy="246811"/>
            <a:chOff x="3523102" y="1791568"/>
            <a:chExt cx="6746733" cy="3782104"/>
          </a:xfrm>
          <a:solidFill>
            <a:srgbClr val="00B050"/>
          </a:solidFill>
        </p:grpSpPr>
        <p:sp>
          <p:nvSpPr>
            <p:cNvPr id="356" name="Rectangle 35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57"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58"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59" name="Group 358"/>
          <p:cNvGrpSpPr/>
          <p:nvPr/>
        </p:nvGrpSpPr>
        <p:grpSpPr>
          <a:xfrm>
            <a:off x="7449715" y="2449017"/>
            <a:ext cx="440277" cy="246811"/>
            <a:chOff x="3523102" y="1791568"/>
            <a:chExt cx="6746733" cy="3782104"/>
          </a:xfrm>
          <a:solidFill>
            <a:srgbClr val="002060"/>
          </a:solidFill>
        </p:grpSpPr>
        <p:sp>
          <p:nvSpPr>
            <p:cNvPr id="360" name="Rectangle 35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61"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62"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63" name="Group 362"/>
          <p:cNvGrpSpPr/>
          <p:nvPr/>
        </p:nvGrpSpPr>
        <p:grpSpPr>
          <a:xfrm>
            <a:off x="7475105" y="3491972"/>
            <a:ext cx="440277" cy="246811"/>
            <a:chOff x="3523102" y="1791568"/>
            <a:chExt cx="6746733" cy="3782104"/>
          </a:xfrm>
          <a:solidFill>
            <a:srgbClr val="00B050"/>
          </a:solidFill>
        </p:grpSpPr>
        <p:sp>
          <p:nvSpPr>
            <p:cNvPr id="364" name="Rectangle 36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65"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66"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67" name="Group 366"/>
          <p:cNvGrpSpPr/>
          <p:nvPr/>
        </p:nvGrpSpPr>
        <p:grpSpPr>
          <a:xfrm>
            <a:off x="7925851" y="3987084"/>
            <a:ext cx="440277" cy="246811"/>
            <a:chOff x="3523102" y="1791568"/>
            <a:chExt cx="6746733" cy="3782104"/>
          </a:xfrm>
          <a:solidFill>
            <a:srgbClr val="002060"/>
          </a:solidFill>
        </p:grpSpPr>
        <p:sp>
          <p:nvSpPr>
            <p:cNvPr id="368" name="Rectangle 36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69"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70"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71" name="Group 370"/>
          <p:cNvGrpSpPr/>
          <p:nvPr/>
        </p:nvGrpSpPr>
        <p:grpSpPr>
          <a:xfrm>
            <a:off x="7475105" y="4235383"/>
            <a:ext cx="440277" cy="246811"/>
            <a:chOff x="3523102" y="1791568"/>
            <a:chExt cx="6746733" cy="3782104"/>
          </a:xfrm>
          <a:solidFill>
            <a:srgbClr val="C00000"/>
          </a:solidFill>
        </p:grpSpPr>
        <p:sp>
          <p:nvSpPr>
            <p:cNvPr id="372" name="Rectangle 37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73"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74"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75" name="Group 374"/>
          <p:cNvGrpSpPr/>
          <p:nvPr/>
        </p:nvGrpSpPr>
        <p:grpSpPr>
          <a:xfrm>
            <a:off x="7924451" y="4237580"/>
            <a:ext cx="440277" cy="246811"/>
            <a:chOff x="3523102" y="1791568"/>
            <a:chExt cx="6746733" cy="3782104"/>
          </a:xfrm>
          <a:solidFill>
            <a:srgbClr val="FFC000"/>
          </a:solidFill>
        </p:grpSpPr>
        <p:sp>
          <p:nvSpPr>
            <p:cNvPr id="376" name="Rectangle 37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77"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78"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79" name="Group 378"/>
          <p:cNvGrpSpPr/>
          <p:nvPr/>
        </p:nvGrpSpPr>
        <p:grpSpPr>
          <a:xfrm>
            <a:off x="7922824" y="3489601"/>
            <a:ext cx="440277" cy="246811"/>
            <a:chOff x="3523102" y="1791568"/>
            <a:chExt cx="6746733" cy="3782104"/>
          </a:xfrm>
          <a:solidFill>
            <a:srgbClr val="00B050"/>
          </a:solidFill>
        </p:grpSpPr>
        <p:sp>
          <p:nvSpPr>
            <p:cNvPr id="380" name="Rectangle 37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81"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82"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83" name="Group 382"/>
          <p:cNvGrpSpPr/>
          <p:nvPr/>
        </p:nvGrpSpPr>
        <p:grpSpPr>
          <a:xfrm>
            <a:off x="7476689" y="3987084"/>
            <a:ext cx="440277" cy="246811"/>
            <a:chOff x="3523102" y="1791568"/>
            <a:chExt cx="6746733" cy="3782104"/>
          </a:xfrm>
          <a:solidFill>
            <a:srgbClr val="002060"/>
          </a:solidFill>
        </p:grpSpPr>
        <p:sp>
          <p:nvSpPr>
            <p:cNvPr id="384" name="Rectangle 38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85"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86"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87" name="Group 386"/>
          <p:cNvGrpSpPr/>
          <p:nvPr/>
        </p:nvGrpSpPr>
        <p:grpSpPr>
          <a:xfrm>
            <a:off x="7925851" y="3738784"/>
            <a:ext cx="440277" cy="246811"/>
            <a:chOff x="3523102" y="1791568"/>
            <a:chExt cx="6746733" cy="3782104"/>
          </a:xfrm>
          <a:solidFill>
            <a:srgbClr val="002060"/>
          </a:solidFill>
        </p:grpSpPr>
        <p:sp>
          <p:nvSpPr>
            <p:cNvPr id="388" name="Rectangle 38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89"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90"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91" name="Group 390"/>
          <p:cNvGrpSpPr/>
          <p:nvPr/>
        </p:nvGrpSpPr>
        <p:grpSpPr>
          <a:xfrm>
            <a:off x="7474772" y="3739904"/>
            <a:ext cx="440277" cy="246811"/>
            <a:chOff x="3523102" y="1791568"/>
            <a:chExt cx="6746733" cy="3782104"/>
          </a:xfrm>
          <a:solidFill>
            <a:srgbClr val="00B050"/>
          </a:solidFill>
        </p:grpSpPr>
        <p:sp>
          <p:nvSpPr>
            <p:cNvPr id="392" name="Rectangle 39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93"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394"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395" name="Group 394"/>
          <p:cNvGrpSpPr/>
          <p:nvPr/>
        </p:nvGrpSpPr>
        <p:grpSpPr>
          <a:xfrm>
            <a:off x="5564798" y="1280115"/>
            <a:ext cx="408317" cy="408317"/>
            <a:chOff x="4609893" y="2672003"/>
            <a:chExt cx="472198" cy="472198"/>
          </a:xfrm>
        </p:grpSpPr>
        <p:sp>
          <p:nvSpPr>
            <p:cNvPr id="396" name="Rectangle 39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397" name="Picture 39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398" name="Group 397"/>
          <p:cNvGrpSpPr/>
          <p:nvPr/>
        </p:nvGrpSpPr>
        <p:grpSpPr>
          <a:xfrm>
            <a:off x="5564798" y="1280115"/>
            <a:ext cx="408317" cy="408317"/>
            <a:chOff x="4609893" y="2672003"/>
            <a:chExt cx="472198" cy="472198"/>
          </a:xfrm>
        </p:grpSpPr>
        <p:sp>
          <p:nvSpPr>
            <p:cNvPr id="399" name="Rectangle 39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400" name="Picture 3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401" name="Group 400"/>
          <p:cNvGrpSpPr/>
          <p:nvPr/>
        </p:nvGrpSpPr>
        <p:grpSpPr>
          <a:xfrm>
            <a:off x="5564798" y="1280115"/>
            <a:ext cx="408317" cy="408317"/>
            <a:chOff x="4609893" y="2672003"/>
            <a:chExt cx="472198" cy="472198"/>
          </a:xfrm>
        </p:grpSpPr>
        <p:sp>
          <p:nvSpPr>
            <p:cNvPr id="402" name="Rectangle 40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403" name="Picture 4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404" name="TextBox 403"/>
          <p:cNvSpPr txBox="1"/>
          <p:nvPr/>
        </p:nvSpPr>
        <p:spPr>
          <a:xfrm>
            <a:off x="2457345" y="3813952"/>
            <a:ext cx="1660598" cy="219946"/>
          </a:xfrm>
          <a:prstGeom prst="rect">
            <a:avLst/>
          </a:prstGeom>
          <a:solidFill>
            <a:sysClr val="window" lastClr="FFFFFF"/>
          </a:solidFill>
          <a:ln w="25400" cap="flat" cmpd="sng" algn="ctr">
            <a:solidFill>
              <a:srgbClr val="D4DCE1"/>
            </a:solidFill>
            <a:prstDash val="solid"/>
          </a:ln>
          <a:effectLst/>
        </p:spPr>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40" fontAlgn="auto">
              <a:spcBef>
                <a:spcPts val="0"/>
              </a:spcBef>
              <a:spcAft>
                <a:spcPts val="0"/>
              </a:spcAft>
              <a:defRPr/>
            </a:pPr>
            <a:r>
              <a:rPr lang="en-US" kern="0" dirty="0">
                <a:solidFill>
                  <a:prstClr val="black"/>
                </a:solidFill>
                <a:ea typeface="+mn-ea"/>
                <a:cs typeface="+mn-cs"/>
              </a:rPr>
              <a:t>Docker push</a:t>
            </a:r>
          </a:p>
        </p:txBody>
      </p:sp>
      <p:pic>
        <p:nvPicPr>
          <p:cNvPr id="405" name="Picture 6" descr="http://o.aolcdn.com/dims-shared/dims3/GLOB/crop/425x248%2B8%2B50/thumbnail/141%25/http:/www.blogcdn.com/www.pawnation.com/media/2012/10/screen-shot-2012-10-25-at-3.00.52-p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692" y="57542"/>
            <a:ext cx="1377683" cy="804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06" name="Title 4"/>
          <p:cNvSpPr txBox="1">
            <a:spLocks/>
          </p:cNvSpPr>
          <p:nvPr/>
        </p:nvSpPr>
        <p:spPr>
          <a:xfrm>
            <a:off x="201931" y="217468"/>
            <a:ext cx="8741880" cy="67465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pPr>
            <a:r>
              <a:rPr lang="en-US" sz="3529" spc="-75" dirty="0"/>
              <a:t>Container Workflow</a:t>
            </a:r>
            <a:br>
              <a:rPr lang="en-US" sz="3529" spc="-75" dirty="0"/>
            </a:br>
            <a:endParaRPr lang="en-US" sz="3529" spc="-75" dirty="0"/>
          </a:p>
        </p:txBody>
      </p:sp>
      <p:grpSp>
        <p:nvGrpSpPr>
          <p:cNvPr id="407" name="Group 406"/>
          <p:cNvGrpSpPr/>
          <p:nvPr/>
        </p:nvGrpSpPr>
        <p:grpSpPr>
          <a:xfrm>
            <a:off x="8507636" y="962683"/>
            <a:ext cx="413061" cy="413061"/>
            <a:chOff x="4609893" y="2672003"/>
            <a:chExt cx="472198" cy="472198"/>
          </a:xfrm>
        </p:grpSpPr>
        <p:sp>
          <p:nvSpPr>
            <p:cNvPr id="408" name="Rectangle 407"/>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409" name="Picture 4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410" name="Group 409"/>
          <p:cNvGrpSpPr/>
          <p:nvPr/>
        </p:nvGrpSpPr>
        <p:grpSpPr>
          <a:xfrm>
            <a:off x="8507636" y="2173636"/>
            <a:ext cx="413061" cy="413061"/>
            <a:chOff x="4609893" y="2672003"/>
            <a:chExt cx="472198" cy="472198"/>
          </a:xfrm>
        </p:grpSpPr>
        <p:sp>
          <p:nvSpPr>
            <p:cNvPr id="411" name="Rectangle 410"/>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412" name="Picture 4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413" name="Group 412"/>
          <p:cNvGrpSpPr/>
          <p:nvPr/>
        </p:nvGrpSpPr>
        <p:grpSpPr>
          <a:xfrm>
            <a:off x="8507636" y="3493473"/>
            <a:ext cx="413061" cy="413061"/>
            <a:chOff x="4609893" y="2672003"/>
            <a:chExt cx="472198" cy="472198"/>
          </a:xfrm>
        </p:grpSpPr>
        <p:sp>
          <p:nvSpPr>
            <p:cNvPr id="414" name="Rectangle 413"/>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415" name="Picture 4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Tree>
    <p:extLst>
      <p:ext uri="{BB962C8B-B14F-4D97-AF65-F5344CB8AC3E}">
        <p14:creationId xmlns:p14="http://schemas.microsoft.com/office/powerpoint/2010/main" val="128850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567"/>
          <p:cNvSpPr/>
          <p:nvPr/>
        </p:nvSpPr>
        <p:spPr>
          <a:xfrm>
            <a:off x="6331210" y="1762430"/>
            <a:ext cx="392186" cy="3280325"/>
          </a:xfrm>
          <a:prstGeom prst="rect">
            <a:avLst/>
          </a:prstGeom>
          <a:pattFill prst="horzBrick">
            <a:fgClr>
              <a:sysClr val="window" lastClr="FFFFFF"/>
            </a:fgClr>
            <a:bgClr>
              <a:srgbClr val="C0504D"/>
            </a:bgClr>
          </a:pattFill>
          <a:ln w="25400" cap="flat" cmpd="sng" algn="ctr">
            <a:solidFill>
              <a:srgbClr val="4F81BD">
                <a:shade val="50000"/>
              </a:srgbClr>
            </a:solidFill>
            <a:prstDash val="solid"/>
          </a:ln>
          <a:effectLst/>
        </p:spPr>
        <p:txBody>
          <a:bodyPr rtlCol="0" anchor="ctr"/>
          <a:lstStyle/>
          <a:p>
            <a:pPr algn="ctr" defTabSz="672358"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569" name="Rectangle 568"/>
          <p:cNvSpPr/>
          <p:nvPr/>
        </p:nvSpPr>
        <p:spPr>
          <a:xfrm>
            <a:off x="6240813" y="2015595"/>
            <a:ext cx="502163" cy="644419"/>
          </a:xfrm>
          <a:prstGeom prst="rect">
            <a:avLst/>
          </a:prstGeom>
          <a:solidFill>
            <a:srgbClr val="FFFFFF"/>
          </a:solidFill>
          <a:ln w="25400" cap="flat" cmpd="sng" algn="ctr">
            <a:solidFill>
              <a:srgbClr val="4F81BD">
                <a:shade val="50000"/>
              </a:srgbClr>
            </a:solidFill>
            <a:prstDash val="solid"/>
          </a:ln>
          <a:effectLst/>
        </p:spPr>
        <p:txBody>
          <a:bodyPr lIns="45714" rIns="0" rtlCol="0" anchor="ctr"/>
          <a:lstStyle/>
          <a:p>
            <a:pPr defTabSz="914340" fontAlgn="auto">
              <a:spcBef>
                <a:spcPts val="0"/>
              </a:spcBef>
              <a:spcAft>
                <a:spcPts val="0"/>
              </a:spcAft>
              <a:defRPr/>
            </a:pPr>
            <a:endParaRPr lang="en-US" sz="1400" kern="0" dirty="0">
              <a:solidFill>
                <a:prstClr val="black"/>
              </a:solidFill>
              <a:latin typeface="Calibri"/>
              <a:ea typeface="+mn-ea"/>
              <a:cs typeface="+mn-cs"/>
            </a:endParaRPr>
          </a:p>
        </p:txBody>
      </p:sp>
      <p:grpSp>
        <p:nvGrpSpPr>
          <p:cNvPr id="570" name="Group 569"/>
          <p:cNvGrpSpPr/>
          <p:nvPr/>
        </p:nvGrpSpPr>
        <p:grpSpPr>
          <a:xfrm>
            <a:off x="4520767" y="2665196"/>
            <a:ext cx="1647229" cy="1011359"/>
            <a:chOff x="4520759" y="2665208"/>
            <a:chExt cx="1647463" cy="1011503"/>
          </a:xfrm>
        </p:grpSpPr>
        <p:sp>
          <p:nvSpPr>
            <p:cNvPr id="571" name="Rectangle 570"/>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572" name="Flowchart: Alternate Process 571"/>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Integration</a:t>
              </a:r>
            </a:p>
          </p:txBody>
        </p:sp>
        <p:sp>
          <p:nvSpPr>
            <p:cNvPr id="573" name="Rectangle 572"/>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574" name="Rectangle 573"/>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575" name="Group 574"/>
          <p:cNvGrpSpPr/>
          <p:nvPr/>
        </p:nvGrpSpPr>
        <p:grpSpPr>
          <a:xfrm>
            <a:off x="5648174" y="2992009"/>
            <a:ext cx="413061" cy="413061"/>
            <a:chOff x="4609893" y="2672003"/>
            <a:chExt cx="472198" cy="472198"/>
          </a:xfrm>
        </p:grpSpPr>
        <p:sp>
          <p:nvSpPr>
            <p:cNvPr id="576" name="Rectangle 57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577" name="Picture 5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578" name="Group 577"/>
          <p:cNvGrpSpPr/>
          <p:nvPr/>
        </p:nvGrpSpPr>
        <p:grpSpPr>
          <a:xfrm>
            <a:off x="5002548" y="818969"/>
            <a:ext cx="1700809" cy="943461"/>
            <a:chOff x="304800" y="329375"/>
            <a:chExt cx="1701050" cy="943595"/>
          </a:xfrm>
        </p:grpSpPr>
        <p:sp>
          <p:nvSpPr>
            <p:cNvPr id="579" name="Rectangle 578"/>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580" name="Flowchart: Alternate Process 579"/>
            <p:cNvSpPr/>
            <p:nvPr/>
          </p:nvSpPr>
          <p:spPr>
            <a:xfrm>
              <a:off x="304801" y="520305"/>
              <a:ext cx="1159292"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Calibri"/>
                  <a:ea typeface="+mn-ea"/>
                  <a:cs typeface="+mn-cs"/>
                </a:rPr>
                <a:t>Registry</a:t>
              </a:r>
            </a:p>
          </p:txBody>
        </p:sp>
        <p:pic>
          <p:nvPicPr>
            <p:cNvPr id="58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7370328" y="3127533"/>
            <a:ext cx="1647229" cy="1501332"/>
            <a:chOff x="4156030" y="3457323"/>
            <a:chExt cx="1446249" cy="1096344"/>
          </a:xfrm>
        </p:grpSpPr>
        <p:sp>
          <p:nvSpPr>
            <p:cNvPr id="583" name="Rectangle 582"/>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584" name="Flowchart: Alternate Process 583"/>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Production</a:t>
              </a:r>
            </a:p>
          </p:txBody>
        </p:sp>
      </p:grpSp>
      <p:sp>
        <p:nvSpPr>
          <p:cNvPr id="585" name="Rectangle 584"/>
          <p:cNvSpPr/>
          <p:nvPr/>
        </p:nvSpPr>
        <p:spPr>
          <a:xfrm>
            <a:off x="8428167" y="3448366"/>
            <a:ext cx="529763" cy="109917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586" name="Rectangle 585"/>
          <p:cNvSpPr/>
          <p:nvPr/>
        </p:nvSpPr>
        <p:spPr>
          <a:xfrm>
            <a:off x="7410623" y="3448365"/>
            <a:ext cx="1001775" cy="1099178"/>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587" name="Group 586"/>
          <p:cNvGrpSpPr/>
          <p:nvPr/>
        </p:nvGrpSpPr>
        <p:grpSpPr>
          <a:xfrm>
            <a:off x="7371576" y="1899332"/>
            <a:ext cx="1645981" cy="1189820"/>
            <a:chOff x="4156030" y="3507406"/>
            <a:chExt cx="1446249" cy="892047"/>
          </a:xfrm>
        </p:grpSpPr>
        <p:sp>
          <p:nvSpPr>
            <p:cNvPr id="588" name="Rectangle 587"/>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589" name="Flowchart: Alternate Process 588"/>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Staging</a:t>
              </a:r>
            </a:p>
          </p:txBody>
        </p:sp>
      </p:grpSp>
      <p:sp>
        <p:nvSpPr>
          <p:cNvPr id="590" name="Rectangle 589"/>
          <p:cNvSpPr/>
          <p:nvPr/>
        </p:nvSpPr>
        <p:spPr>
          <a:xfrm>
            <a:off x="8429643" y="2172487"/>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591" name="Rectangle 590"/>
          <p:cNvSpPr/>
          <p:nvPr/>
        </p:nvSpPr>
        <p:spPr>
          <a:xfrm>
            <a:off x="7412099" y="2172487"/>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592" name="Group 591"/>
          <p:cNvGrpSpPr/>
          <p:nvPr/>
        </p:nvGrpSpPr>
        <p:grpSpPr>
          <a:xfrm>
            <a:off x="7367784" y="667020"/>
            <a:ext cx="1649775" cy="1133792"/>
            <a:chOff x="4156030" y="3457580"/>
            <a:chExt cx="1446249" cy="850991"/>
          </a:xfrm>
        </p:grpSpPr>
        <p:sp>
          <p:nvSpPr>
            <p:cNvPr id="593" name="Rectangle 592"/>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594" name="Flowchart: Alternate Process 593"/>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Test</a:t>
              </a:r>
            </a:p>
          </p:txBody>
        </p:sp>
      </p:grpSp>
      <p:sp>
        <p:nvSpPr>
          <p:cNvPr id="595" name="Rectangle 594"/>
          <p:cNvSpPr/>
          <p:nvPr/>
        </p:nvSpPr>
        <p:spPr>
          <a:xfrm>
            <a:off x="8428167" y="898120"/>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596" name="Rectangle 595"/>
          <p:cNvSpPr/>
          <p:nvPr/>
        </p:nvSpPr>
        <p:spPr>
          <a:xfrm>
            <a:off x="7410623" y="898120"/>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598" name="Flowchart: Internal Storage 597"/>
          <p:cNvSpPr/>
          <p:nvPr/>
        </p:nvSpPr>
        <p:spPr bwMode="auto">
          <a:xfrm>
            <a:off x="4572000" y="3886533"/>
            <a:ext cx="806660" cy="469050"/>
          </a:xfrm>
          <a:prstGeom prst="flowChartInternalStorage">
            <a:avLst/>
          </a:prstGeom>
          <a:solidFill>
            <a:srgbClr val="FF0000"/>
          </a:solidFill>
          <a:ln w="3175" cap="flat" cmpd="sng" algn="ctr">
            <a:solidFill>
              <a:srgbClr val="C00000"/>
            </a:solid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32">
              <a:defRPr/>
            </a:pPr>
            <a:r>
              <a:rPr lang="en-US" sz="1471" kern="0" dirty="0">
                <a:gradFill>
                  <a:gsLst>
                    <a:gs pos="0">
                      <a:srgbClr val="FFFFFF"/>
                    </a:gs>
                    <a:gs pos="100000">
                      <a:srgbClr val="FFFFFF"/>
                    </a:gs>
                  </a:gsLst>
                  <a:lin ang="5400000" scaled="0"/>
                </a:gradFill>
                <a:latin typeface="Calibri"/>
                <a:ea typeface="+mn-ea"/>
                <a:cs typeface="+mn-cs"/>
              </a:rPr>
              <a:t>Tests</a:t>
            </a:r>
          </a:p>
        </p:txBody>
      </p:sp>
      <p:grpSp>
        <p:nvGrpSpPr>
          <p:cNvPr id="599" name="Group 598"/>
          <p:cNvGrpSpPr/>
          <p:nvPr/>
        </p:nvGrpSpPr>
        <p:grpSpPr>
          <a:xfrm>
            <a:off x="4599547" y="3209052"/>
            <a:ext cx="450872" cy="252751"/>
            <a:chOff x="3523102" y="1791568"/>
            <a:chExt cx="6746733" cy="3782104"/>
          </a:xfrm>
          <a:solidFill>
            <a:srgbClr val="00B050"/>
          </a:solidFill>
        </p:grpSpPr>
        <p:sp>
          <p:nvSpPr>
            <p:cNvPr id="600" name="Rectangle 59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0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0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03" name="Group 602"/>
          <p:cNvGrpSpPr/>
          <p:nvPr/>
        </p:nvGrpSpPr>
        <p:grpSpPr>
          <a:xfrm>
            <a:off x="4599045" y="2973821"/>
            <a:ext cx="450872" cy="252751"/>
            <a:chOff x="3523102" y="1791568"/>
            <a:chExt cx="6746733" cy="3782104"/>
          </a:xfrm>
          <a:solidFill>
            <a:srgbClr val="002060"/>
          </a:solidFill>
        </p:grpSpPr>
        <p:sp>
          <p:nvSpPr>
            <p:cNvPr id="604" name="Rectangle 60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0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0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07" name="Group 606"/>
          <p:cNvGrpSpPr/>
          <p:nvPr/>
        </p:nvGrpSpPr>
        <p:grpSpPr>
          <a:xfrm>
            <a:off x="5048493" y="2973379"/>
            <a:ext cx="450872" cy="252751"/>
            <a:chOff x="3523102" y="1791568"/>
            <a:chExt cx="6746733" cy="3782104"/>
          </a:xfrm>
          <a:solidFill>
            <a:srgbClr val="C00000"/>
          </a:solidFill>
        </p:grpSpPr>
        <p:sp>
          <p:nvSpPr>
            <p:cNvPr id="608" name="Rectangle 60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0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1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pic>
        <p:nvPicPr>
          <p:cNvPr id="611"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255" y="3817545"/>
            <a:ext cx="672860" cy="582745"/>
          </a:xfrm>
          <a:prstGeom prst="rect">
            <a:avLst/>
          </a:prstGeom>
          <a:noFill/>
          <a:extLst>
            <a:ext uri="{909E8E84-426E-40DD-AFC4-6F175D3DCCD1}">
              <a14:hiddenFill xmlns:a14="http://schemas.microsoft.com/office/drawing/2010/main">
                <a:solidFill>
                  <a:srgbClr val="FFFFFF"/>
                </a:solidFill>
              </a14:hiddenFill>
            </a:ext>
          </a:extLst>
        </p:spPr>
      </p:pic>
      <p:grpSp>
        <p:nvGrpSpPr>
          <p:cNvPr id="612" name="Group 611"/>
          <p:cNvGrpSpPr/>
          <p:nvPr/>
        </p:nvGrpSpPr>
        <p:grpSpPr>
          <a:xfrm>
            <a:off x="5048493" y="3206954"/>
            <a:ext cx="450872" cy="252751"/>
            <a:chOff x="3523102" y="1791568"/>
            <a:chExt cx="6746733" cy="3782104"/>
          </a:xfrm>
          <a:solidFill>
            <a:srgbClr val="FFC000"/>
          </a:solidFill>
        </p:grpSpPr>
        <p:sp>
          <p:nvSpPr>
            <p:cNvPr id="613" name="Rectangle 61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14"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15"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16" name="Group 615"/>
          <p:cNvGrpSpPr/>
          <p:nvPr/>
        </p:nvGrpSpPr>
        <p:grpSpPr>
          <a:xfrm>
            <a:off x="762541" y="2857026"/>
            <a:ext cx="1585762" cy="1467076"/>
            <a:chOff x="936574" y="2585780"/>
            <a:chExt cx="1585987" cy="1467284"/>
          </a:xfrm>
        </p:grpSpPr>
        <p:sp>
          <p:nvSpPr>
            <p:cNvPr id="617"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57760" rIns="0" bIns="-25312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Write/Edit</a:t>
              </a:r>
            </a:p>
          </p:txBody>
        </p:sp>
        <p:sp>
          <p:nvSpPr>
            <p:cNvPr id="618"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19"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Run</a:t>
              </a:r>
            </a:p>
          </p:txBody>
        </p:sp>
        <p:sp>
          <p:nvSpPr>
            <p:cNvPr id="620"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1"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1100" kern="0" dirty="0">
                  <a:solidFill>
                    <a:prstClr val="black"/>
                  </a:solidFill>
                  <a:latin typeface="Calibri"/>
                  <a:ea typeface="+mn-ea"/>
                  <a:cs typeface="+mn-cs"/>
                </a:rPr>
                <a:t>Debug</a:t>
              </a:r>
            </a:p>
          </p:txBody>
        </p:sp>
        <p:sp>
          <p:nvSpPr>
            <p:cNvPr id="622"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23" name="Group 622"/>
          <p:cNvGrpSpPr/>
          <p:nvPr/>
        </p:nvGrpSpPr>
        <p:grpSpPr>
          <a:xfrm>
            <a:off x="1025217" y="3513531"/>
            <a:ext cx="540778" cy="333162"/>
            <a:chOff x="1926169" y="1632181"/>
            <a:chExt cx="540854" cy="333210"/>
          </a:xfrm>
        </p:grpSpPr>
        <p:sp>
          <p:nvSpPr>
            <p:cNvPr id="624" name="Rectangle 623"/>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25" name="Rectangle 624"/>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626" name="Group 625"/>
            <p:cNvGrpSpPr/>
            <p:nvPr/>
          </p:nvGrpSpPr>
          <p:grpSpPr>
            <a:xfrm>
              <a:off x="1989961" y="1665409"/>
              <a:ext cx="413499" cy="266755"/>
              <a:chOff x="1371600" y="2038342"/>
              <a:chExt cx="609600" cy="393263"/>
            </a:xfrm>
          </p:grpSpPr>
          <p:cxnSp>
            <p:nvCxnSpPr>
              <p:cNvPr id="630" name="Straight Connector 629"/>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1" name="Straight Connector 630"/>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2" name="Straight Connector 631"/>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3" name="Straight Connector 632"/>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4" name="Straight Connector 633"/>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35" name="Straight Connector 634"/>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36" name="Straight Connector 635"/>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37" name="Straight Connector 636"/>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38" name="Straight Connector 637"/>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27" name="Rectangle 626"/>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28" name="Rectangle 627"/>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29" name="Rectangle 628"/>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639" name="Group 638"/>
          <p:cNvGrpSpPr/>
          <p:nvPr/>
        </p:nvGrpSpPr>
        <p:grpSpPr>
          <a:xfrm>
            <a:off x="7459831" y="969435"/>
            <a:ext cx="440277" cy="246811"/>
            <a:chOff x="3523102" y="1791568"/>
            <a:chExt cx="6746733" cy="3782104"/>
          </a:xfrm>
          <a:solidFill>
            <a:srgbClr val="00B050"/>
          </a:solidFill>
        </p:grpSpPr>
        <p:sp>
          <p:nvSpPr>
            <p:cNvPr id="640" name="Rectangle 63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1"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2"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43" name="Group 642"/>
          <p:cNvGrpSpPr/>
          <p:nvPr/>
        </p:nvGrpSpPr>
        <p:grpSpPr>
          <a:xfrm>
            <a:off x="7908992" y="1217364"/>
            <a:ext cx="440277" cy="246811"/>
            <a:chOff x="3523102" y="1791568"/>
            <a:chExt cx="6746733" cy="3782104"/>
          </a:xfrm>
          <a:solidFill>
            <a:srgbClr val="002060"/>
          </a:solidFill>
        </p:grpSpPr>
        <p:sp>
          <p:nvSpPr>
            <p:cNvPr id="644" name="Rectangle 64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5"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6"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47" name="Group 646"/>
          <p:cNvGrpSpPr/>
          <p:nvPr/>
        </p:nvGrpSpPr>
        <p:grpSpPr>
          <a:xfrm>
            <a:off x="7459831" y="1461977"/>
            <a:ext cx="440277" cy="246811"/>
            <a:chOff x="3523102" y="1791568"/>
            <a:chExt cx="6746733" cy="3782104"/>
          </a:xfrm>
          <a:solidFill>
            <a:srgbClr val="C00000"/>
          </a:solidFill>
        </p:grpSpPr>
        <p:sp>
          <p:nvSpPr>
            <p:cNvPr id="648" name="Rectangle 64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9"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0"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51" name="Group 650"/>
          <p:cNvGrpSpPr/>
          <p:nvPr/>
        </p:nvGrpSpPr>
        <p:grpSpPr>
          <a:xfrm>
            <a:off x="7909179" y="1464175"/>
            <a:ext cx="440277" cy="246811"/>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3"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4"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55" name="Group 654"/>
          <p:cNvGrpSpPr/>
          <p:nvPr/>
        </p:nvGrpSpPr>
        <p:grpSpPr>
          <a:xfrm>
            <a:off x="7907551" y="967063"/>
            <a:ext cx="440277" cy="246811"/>
            <a:chOff x="3523102" y="1791568"/>
            <a:chExt cx="6746733" cy="3782104"/>
          </a:xfrm>
          <a:solidFill>
            <a:srgbClr val="00B050"/>
          </a:solidFill>
        </p:grpSpPr>
        <p:sp>
          <p:nvSpPr>
            <p:cNvPr id="656" name="Rectangle 65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7"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8"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59" name="Group 658"/>
          <p:cNvGrpSpPr/>
          <p:nvPr/>
        </p:nvGrpSpPr>
        <p:grpSpPr>
          <a:xfrm>
            <a:off x="7459831" y="1217364"/>
            <a:ext cx="440277" cy="246811"/>
            <a:chOff x="3523102" y="1791568"/>
            <a:chExt cx="6746733" cy="3782104"/>
          </a:xfrm>
          <a:solidFill>
            <a:srgbClr val="002060"/>
          </a:solidFill>
        </p:grpSpPr>
        <p:sp>
          <p:nvSpPr>
            <p:cNvPr id="660" name="Rectangle 65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63" name="Group 662"/>
          <p:cNvGrpSpPr/>
          <p:nvPr/>
        </p:nvGrpSpPr>
        <p:grpSpPr>
          <a:xfrm>
            <a:off x="7449715" y="2201089"/>
            <a:ext cx="440277" cy="246811"/>
            <a:chOff x="3523102" y="1791568"/>
            <a:chExt cx="6746733" cy="3782104"/>
          </a:xfrm>
          <a:solidFill>
            <a:srgbClr val="00B050"/>
          </a:solidFill>
        </p:grpSpPr>
        <p:sp>
          <p:nvSpPr>
            <p:cNvPr id="664" name="Rectangle 66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5"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6"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67" name="Group 666"/>
          <p:cNvGrpSpPr/>
          <p:nvPr/>
        </p:nvGrpSpPr>
        <p:grpSpPr>
          <a:xfrm>
            <a:off x="7898877" y="2449017"/>
            <a:ext cx="440277" cy="246811"/>
            <a:chOff x="3523102" y="1791568"/>
            <a:chExt cx="6746733" cy="3782104"/>
          </a:xfrm>
          <a:solidFill>
            <a:srgbClr val="002060"/>
          </a:solidFill>
        </p:grpSpPr>
        <p:sp>
          <p:nvSpPr>
            <p:cNvPr id="668" name="Rectangle 66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9"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0"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1" name="Group 670"/>
          <p:cNvGrpSpPr/>
          <p:nvPr/>
        </p:nvGrpSpPr>
        <p:grpSpPr>
          <a:xfrm>
            <a:off x="7449715" y="2693631"/>
            <a:ext cx="440277" cy="246811"/>
            <a:chOff x="3523102" y="1791568"/>
            <a:chExt cx="6746733" cy="3782104"/>
          </a:xfrm>
          <a:solidFill>
            <a:srgbClr val="C00000"/>
          </a:solidFill>
        </p:grpSpPr>
        <p:sp>
          <p:nvSpPr>
            <p:cNvPr id="672" name="Rectangle 67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3"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4"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5" name="Group 674"/>
          <p:cNvGrpSpPr/>
          <p:nvPr/>
        </p:nvGrpSpPr>
        <p:grpSpPr>
          <a:xfrm>
            <a:off x="7899063" y="2695828"/>
            <a:ext cx="440277" cy="246811"/>
            <a:chOff x="3523102" y="1791568"/>
            <a:chExt cx="6746733" cy="3782104"/>
          </a:xfrm>
          <a:solidFill>
            <a:srgbClr val="FFC000"/>
          </a:solidFill>
        </p:grpSpPr>
        <p:sp>
          <p:nvSpPr>
            <p:cNvPr id="676" name="Rectangle 67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7"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8"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9" name="Group 678"/>
          <p:cNvGrpSpPr/>
          <p:nvPr/>
        </p:nvGrpSpPr>
        <p:grpSpPr>
          <a:xfrm>
            <a:off x="7897436" y="2198716"/>
            <a:ext cx="440277" cy="246811"/>
            <a:chOff x="3523102" y="1791568"/>
            <a:chExt cx="6746733" cy="3782104"/>
          </a:xfrm>
          <a:solidFill>
            <a:srgbClr val="00B050"/>
          </a:solidFill>
        </p:grpSpPr>
        <p:sp>
          <p:nvSpPr>
            <p:cNvPr id="680" name="Rectangle 67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1"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2"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83" name="Group 682"/>
          <p:cNvGrpSpPr/>
          <p:nvPr/>
        </p:nvGrpSpPr>
        <p:grpSpPr>
          <a:xfrm>
            <a:off x="7449715" y="2449017"/>
            <a:ext cx="440277" cy="246811"/>
            <a:chOff x="3523102" y="1791568"/>
            <a:chExt cx="6746733" cy="3782104"/>
          </a:xfrm>
          <a:solidFill>
            <a:srgbClr val="002060"/>
          </a:solidFill>
        </p:grpSpPr>
        <p:sp>
          <p:nvSpPr>
            <p:cNvPr id="684" name="Rectangle 68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5"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6"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87" name="Group 686"/>
          <p:cNvGrpSpPr/>
          <p:nvPr/>
        </p:nvGrpSpPr>
        <p:grpSpPr>
          <a:xfrm>
            <a:off x="7475105" y="3491972"/>
            <a:ext cx="440277" cy="246811"/>
            <a:chOff x="3523102" y="1791568"/>
            <a:chExt cx="6746733" cy="3782104"/>
          </a:xfrm>
          <a:solidFill>
            <a:srgbClr val="00B050"/>
          </a:solidFill>
        </p:grpSpPr>
        <p:sp>
          <p:nvSpPr>
            <p:cNvPr id="688" name="Rectangle 68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9"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0"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1" name="Group 690"/>
          <p:cNvGrpSpPr/>
          <p:nvPr/>
        </p:nvGrpSpPr>
        <p:grpSpPr>
          <a:xfrm>
            <a:off x="7925851" y="3987084"/>
            <a:ext cx="440277" cy="246811"/>
            <a:chOff x="3523102" y="1791568"/>
            <a:chExt cx="6746733" cy="3782104"/>
          </a:xfrm>
          <a:solidFill>
            <a:srgbClr val="002060"/>
          </a:solidFill>
        </p:grpSpPr>
        <p:sp>
          <p:nvSpPr>
            <p:cNvPr id="692" name="Rectangle 69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3"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4"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5" name="Group 694"/>
          <p:cNvGrpSpPr/>
          <p:nvPr/>
        </p:nvGrpSpPr>
        <p:grpSpPr>
          <a:xfrm>
            <a:off x="7475105" y="4235383"/>
            <a:ext cx="440277" cy="246811"/>
            <a:chOff x="3523102" y="1791568"/>
            <a:chExt cx="6746733" cy="3782104"/>
          </a:xfrm>
          <a:solidFill>
            <a:srgbClr val="C00000"/>
          </a:solidFill>
        </p:grpSpPr>
        <p:sp>
          <p:nvSpPr>
            <p:cNvPr id="696" name="Rectangle 69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7"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8"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9" name="Group 698"/>
          <p:cNvGrpSpPr/>
          <p:nvPr/>
        </p:nvGrpSpPr>
        <p:grpSpPr>
          <a:xfrm>
            <a:off x="7924451" y="4237580"/>
            <a:ext cx="440277" cy="246811"/>
            <a:chOff x="3523102" y="1791568"/>
            <a:chExt cx="6746733" cy="3782104"/>
          </a:xfrm>
          <a:solidFill>
            <a:srgbClr val="FFC000"/>
          </a:solidFill>
        </p:grpSpPr>
        <p:sp>
          <p:nvSpPr>
            <p:cNvPr id="700" name="Rectangle 699"/>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1"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2"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03" name="Group 702"/>
          <p:cNvGrpSpPr/>
          <p:nvPr/>
        </p:nvGrpSpPr>
        <p:grpSpPr>
          <a:xfrm>
            <a:off x="7922824" y="3489601"/>
            <a:ext cx="440277" cy="246811"/>
            <a:chOff x="3523102" y="1791568"/>
            <a:chExt cx="6746733" cy="3782104"/>
          </a:xfrm>
          <a:solidFill>
            <a:srgbClr val="00B050"/>
          </a:solidFill>
        </p:grpSpPr>
        <p:sp>
          <p:nvSpPr>
            <p:cNvPr id="704" name="Rectangle 703"/>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5"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6"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07" name="Group 706"/>
          <p:cNvGrpSpPr/>
          <p:nvPr/>
        </p:nvGrpSpPr>
        <p:grpSpPr>
          <a:xfrm>
            <a:off x="7476689" y="3987084"/>
            <a:ext cx="440277" cy="246811"/>
            <a:chOff x="3523102" y="1791568"/>
            <a:chExt cx="6746733" cy="3782104"/>
          </a:xfrm>
          <a:solidFill>
            <a:srgbClr val="002060"/>
          </a:solidFill>
        </p:grpSpPr>
        <p:sp>
          <p:nvSpPr>
            <p:cNvPr id="708" name="Rectangle 707"/>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9"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0"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1" name="Group 710"/>
          <p:cNvGrpSpPr/>
          <p:nvPr/>
        </p:nvGrpSpPr>
        <p:grpSpPr>
          <a:xfrm>
            <a:off x="7925851" y="3738784"/>
            <a:ext cx="440277" cy="246811"/>
            <a:chOff x="3523102" y="1791568"/>
            <a:chExt cx="6746733" cy="3782104"/>
          </a:xfrm>
          <a:solidFill>
            <a:srgbClr val="002060"/>
          </a:solidFill>
        </p:grpSpPr>
        <p:sp>
          <p:nvSpPr>
            <p:cNvPr id="712" name="Rectangle 71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3"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4"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5" name="Group 714"/>
          <p:cNvGrpSpPr/>
          <p:nvPr/>
        </p:nvGrpSpPr>
        <p:grpSpPr>
          <a:xfrm>
            <a:off x="7474772" y="3739904"/>
            <a:ext cx="440277" cy="246811"/>
            <a:chOff x="3523102" y="1791568"/>
            <a:chExt cx="6746733" cy="3782104"/>
          </a:xfrm>
          <a:solidFill>
            <a:srgbClr val="00B050"/>
          </a:solidFill>
        </p:grpSpPr>
        <p:sp>
          <p:nvSpPr>
            <p:cNvPr id="716" name="Rectangle 715"/>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7"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8"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9" name="Group 718"/>
          <p:cNvGrpSpPr/>
          <p:nvPr/>
        </p:nvGrpSpPr>
        <p:grpSpPr>
          <a:xfrm>
            <a:off x="5564798" y="1280115"/>
            <a:ext cx="408317" cy="408317"/>
            <a:chOff x="4609893" y="2672003"/>
            <a:chExt cx="472198" cy="472198"/>
          </a:xfrm>
        </p:grpSpPr>
        <p:sp>
          <p:nvSpPr>
            <p:cNvPr id="720" name="Rectangle 719"/>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21" name="Picture 7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2" name="Group 721"/>
          <p:cNvGrpSpPr/>
          <p:nvPr/>
        </p:nvGrpSpPr>
        <p:grpSpPr>
          <a:xfrm>
            <a:off x="8507636" y="962683"/>
            <a:ext cx="413061" cy="413061"/>
            <a:chOff x="4609893" y="2672003"/>
            <a:chExt cx="472198" cy="472198"/>
          </a:xfrm>
        </p:grpSpPr>
        <p:sp>
          <p:nvSpPr>
            <p:cNvPr id="723" name="Rectangle 72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24" name="Picture 7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5" name="Group 724"/>
          <p:cNvGrpSpPr/>
          <p:nvPr/>
        </p:nvGrpSpPr>
        <p:grpSpPr>
          <a:xfrm>
            <a:off x="8507636" y="2173636"/>
            <a:ext cx="413061" cy="413061"/>
            <a:chOff x="4609893" y="2672003"/>
            <a:chExt cx="472198" cy="472198"/>
          </a:xfrm>
        </p:grpSpPr>
        <p:sp>
          <p:nvSpPr>
            <p:cNvPr id="726" name="Rectangle 725"/>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27" name="Picture 7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28" name="Group 727"/>
          <p:cNvGrpSpPr/>
          <p:nvPr/>
        </p:nvGrpSpPr>
        <p:grpSpPr>
          <a:xfrm>
            <a:off x="8507636" y="3493473"/>
            <a:ext cx="413061" cy="413061"/>
            <a:chOff x="4609893" y="2672003"/>
            <a:chExt cx="472198" cy="472198"/>
          </a:xfrm>
        </p:grpSpPr>
        <p:sp>
          <p:nvSpPr>
            <p:cNvPr id="729" name="Rectangle 72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30" name="Picture 7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31" name="Rectangle 730"/>
          <p:cNvSpPr/>
          <p:nvPr/>
        </p:nvSpPr>
        <p:spPr>
          <a:xfrm>
            <a:off x="6254382" y="1966670"/>
            <a:ext cx="450764" cy="369332"/>
          </a:xfrm>
          <a:prstGeom prst="rect">
            <a:avLst/>
          </a:prstGeom>
        </p:spPr>
        <p:txBody>
          <a:bodyPr wrap="none">
            <a:spAutoFit/>
          </a:bodyPr>
          <a:lstStyle/>
          <a:p>
            <a:pPr defTabSz="914340" fontAlgn="auto">
              <a:spcBef>
                <a:spcPts val="0"/>
              </a:spcBef>
              <a:spcAft>
                <a:spcPts val="0"/>
              </a:spcAft>
            </a:pPr>
            <a:r>
              <a:rPr lang="en-US" kern="0" dirty="0">
                <a:solidFill>
                  <a:prstClr val="black"/>
                </a:solidFill>
                <a:latin typeface="Calibri"/>
              </a:rPr>
              <a:t>CD</a:t>
            </a:r>
          </a:p>
        </p:txBody>
      </p:sp>
      <p:sp>
        <p:nvSpPr>
          <p:cNvPr id="732" name="Rectangle 731"/>
          <p:cNvSpPr/>
          <p:nvPr/>
        </p:nvSpPr>
        <p:spPr>
          <a:xfrm>
            <a:off x="6781488" y="860660"/>
            <a:ext cx="265425" cy="3768205"/>
          </a:xfrm>
          <a:prstGeom prst="rect">
            <a:avLst/>
          </a:prstGeom>
          <a:noFill/>
          <a:ln w="25400" cap="flat" cmpd="sng" algn="ctr">
            <a:solidFill>
              <a:srgbClr val="4F81BD">
                <a:shade val="50000"/>
              </a:srgbClr>
            </a:solidFill>
            <a:prstDash val="solid"/>
          </a:ln>
          <a:effectLst/>
        </p:spPr>
        <p:txBody>
          <a:bodyPr vert="vert270" lIns="45714" rIns="0" rtlCol="0" anchor="ctr"/>
          <a:lstStyle/>
          <a:p>
            <a:pPr algn="ctr" defTabSz="914340" fontAlgn="auto">
              <a:spcBef>
                <a:spcPts val="0"/>
              </a:spcBef>
              <a:spcAft>
                <a:spcPts val="0"/>
              </a:spcAft>
              <a:defRPr/>
            </a:pPr>
            <a:r>
              <a:rPr lang="en-US" sz="1400" kern="0" dirty="0">
                <a:solidFill>
                  <a:prstClr val="black"/>
                </a:solidFill>
                <a:latin typeface="Calibri"/>
                <a:ea typeface="+mn-ea"/>
                <a:cs typeface="+mn-cs"/>
              </a:rPr>
              <a:t>Scheduling</a:t>
            </a:r>
          </a:p>
        </p:txBody>
      </p:sp>
      <p:sp>
        <p:nvSpPr>
          <p:cNvPr id="733" name="Rectangle 732"/>
          <p:cNvSpPr/>
          <p:nvPr/>
        </p:nvSpPr>
        <p:spPr>
          <a:xfrm>
            <a:off x="7086244" y="860660"/>
            <a:ext cx="265425" cy="3768205"/>
          </a:xfrm>
          <a:prstGeom prst="rect">
            <a:avLst/>
          </a:prstGeom>
          <a:noFill/>
          <a:ln w="25400" cap="flat" cmpd="sng" algn="ctr">
            <a:solidFill>
              <a:srgbClr val="4F81BD">
                <a:shade val="50000"/>
              </a:srgbClr>
            </a:solidFill>
            <a:prstDash val="solid"/>
          </a:ln>
          <a:effectLst/>
        </p:spPr>
        <p:txBody>
          <a:bodyPr rot="0" spcFirstLastPara="0" vertOverflow="overflow" horzOverflow="overflow" vert="vert270" wrap="square" lIns="45714" tIns="45714" rIns="0" bIns="45714" numCol="1" spcCol="0" rtlCol="0" fromWordArt="0" anchor="ctr" anchorCtr="0" forceAA="0" compatLnSpc="1">
            <a:prstTxWarp prst="textNoShape">
              <a:avLst/>
            </a:prstTxWarp>
            <a:noAutofit/>
          </a:bodyPr>
          <a:lstStyle/>
          <a:p>
            <a:pPr algn="ctr" defTabSz="914340" fontAlgn="auto">
              <a:spcBef>
                <a:spcPts val="0"/>
              </a:spcBef>
              <a:spcAft>
                <a:spcPts val="0"/>
              </a:spcAft>
              <a:defRPr/>
            </a:pPr>
            <a:r>
              <a:rPr lang="en-US" sz="1200" kern="0" dirty="0">
                <a:solidFill>
                  <a:prstClr val="black"/>
                </a:solidFill>
                <a:latin typeface="Calibri"/>
                <a:ea typeface="+mn-ea"/>
                <a:cs typeface="+mn-cs"/>
              </a:rPr>
              <a:t>Orchestration</a:t>
            </a:r>
          </a:p>
        </p:txBody>
      </p:sp>
      <p:sp>
        <p:nvSpPr>
          <p:cNvPr id="734" name="Rectangle 733"/>
          <p:cNvSpPr/>
          <p:nvPr/>
        </p:nvSpPr>
        <p:spPr>
          <a:xfrm>
            <a:off x="153027" y="2802053"/>
            <a:ext cx="2160190" cy="2111969"/>
          </a:xfrm>
          <a:prstGeom prst="rect">
            <a:avLst/>
          </a:prstGeom>
          <a:solidFill>
            <a:schemeClr val="bg1"/>
          </a:solidFill>
          <a:ln w="25400" cap="flat" cmpd="sng" algn="ctr">
            <a:solidFill>
              <a:srgbClr val="4F81BD">
                <a:shade val="50000"/>
              </a:srgbClr>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735" name="TextBox 734"/>
          <p:cNvSpPr txBox="1"/>
          <p:nvPr/>
        </p:nvSpPr>
        <p:spPr>
          <a:xfrm>
            <a:off x="153027" y="4305152"/>
            <a:ext cx="2076590" cy="646331"/>
          </a:xfrm>
          <a:prstGeom prst="rect">
            <a:avLst/>
          </a:prstGeom>
          <a:noFill/>
        </p:spPr>
        <p:txBody>
          <a:bodyPr wrap="square" rtlCol="0">
            <a:spAutoFit/>
          </a:bodyPr>
          <a:lstStyle/>
          <a:p>
            <a:pPr defTabSz="914340" fontAlgn="auto">
              <a:spcBef>
                <a:spcPts val="0"/>
              </a:spcBef>
              <a:spcAft>
                <a:spcPts val="0"/>
              </a:spcAft>
            </a:pPr>
            <a:r>
              <a:rPr lang="en-US" kern="0" dirty="0">
                <a:solidFill>
                  <a:prstClr val="black"/>
                </a:solidFill>
                <a:latin typeface="Calibri"/>
              </a:rPr>
              <a:t>Local Development Environment</a:t>
            </a:r>
          </a:p>
        </p:txBody>
      </p:sp>
      <p:sp>
        <p:nvSpPr>
          <p:cNvPr id="736" name="Rectangle 735"/>
          <p:cNvSpPr/>
          <p:nvPr/>
        </p:nvSpPr>
        <p:spPr>
          <a:xfrm>
            <a:off x="2891506" y="2396967"/>
            <a:ext cx="3311691" cy="2111969"/>
          </a:xfrm>
          <a:prstGeom prst="rect">
            <a:avLst/>
          </a:prstGeom>
          <a:solidFill>
            <a:schemeClr val="bg1"/>
          </a:solidFill>
          <a:ln w="25400" cap="flat" cmpd="sng" algn="ctr">
            <a:solidFill>
              <a:srgbClr val="4F81BD">
                <a:shade val="50000"/>
              </a:srgbClr>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737" name="TextBox 736"/>
          <p:cNvSpPr txBox="1"/>
          <p:nvPr/>
        </p:nvSpPr>
        <p:spPr>
          <a:xfrm>
            <a:off x="2921667" y="3839479"/>
            <a:ext cx="2076590" cy="646331"/>
          </a:xfrm>
          <a:prstGeom prst="rect">
            <a:avLst/>
          </a:prstGeom>
          <a:noFill/>
        </p:spPr>
        <p:txBody>
          <a:bodyPr wrap="square" rtlCol="0">
            <a:spAutoFit/>
          </a:bodyPr>
          <a:lstStyle/>
          <a:p>
            <a:pPr defTabSz="914340" fontAlgn="auto">
              <a:spcBef>
                <a:spcPts val="0"/>
              </a:spcBef>
              <a:spcAft>
                <a:spcPts val="0"/>
              </a:spcAft>
            </a:pPr>
            <a:r>
              <a:rPr lang="en-US" kern="0" dirty="0">
                <a:solidFill>
                  <a:prstClr val="black"/>
                </a:solidFill>
                <a:latin typeface="Calibri"/>
              </a:rPr>
              <a:t>CI/Build</a:t>
            </a:r>
            <a:br>
              <a:rPr lang="en-US" kern="0" dirty="0">
                <a:solidFill>
                  <a:prstClr val="black"/>
                </a:solidFill>
                <a:latin typeface="Calibri"/>
              </a:rPr>
            </a:br>
            <a:r>
              <a:rPr lang="en-US" kern="0" dirty="0">
                <a:solidFill>
                  <a:prstClr val="black"/>
                </a:solidFill>
                <a:latin typeface="Calibri"/>
              </a:rPr>
              <a:t>Environment</a:t>
            </a:r>
          </a:p>
        </p:txBody>
      </p:sp>
      <p:sp>
        <p:nvSpPr>
          <p:cNvPr id="738" name="Rectangle 737"/>
          <p:cNvSpPr/>
          <p:nvPr/>
        </p:nvSpPr>
        <p:spPr>
          <a:xfrm>
            <a:off x="762541" y="907391"/>
            <a:ext cx="2238928" cy="1435792"/>
          </a:xfrm>
          <a:prstGeom prst="rect">
            <a:avLst/>
          </a:prstGeom>
          <a:solidFill>
            <a:schemeClr val="bg1"/>
          </a:solidFill>
          <a:ln w="25400" cap="flat" cmpd="sng" algn="ctr">
            <a:solidFill>
              <a:srgbClr val="4F81BD">
                <a:shade val="50000"/>
              </a:srgbClr>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739" name="TextBox 738"/>
          <p:cNvSpPr txBox="1"/>
          <p:nvPr/>
        </p:nvSpPr>
        <p:spPr>
          <a:xfrm>
            <a:off x="817139" y="1730576"/>
            <a:ext cx="2076590" cy="646331"/>
          </a:xfrm>
          <a:prstGeom prst="rect">
            <a:avLst/>
          </a:prstGeom>
          <a:noFill/>
        </p:spPr>
        <p:txBody>
          <a:bodyPr wrap="square" rtlCol="0">
            <a:spAutoFit/>
          </a:bodyPr>
          <a:lstStyle/>
          <a:p>
            <a:pPr defTabSz="914340" fontAlgn="auto">
              <a:spcBef>
                <a:spcPts val="0"/>
              </a:spcBef>
              <a:spcAft>
                <a:spcPts val="0"/>
              </a:spcAft>
            </a:pPr>
            <a:r>
              <a:rPr lang="en-US" kern="0" dirty="0">
                <a:solidFill>
                  <a:prstClr val="black"/>
                </a:solidFill>
                <a:latin typeface="Calibri"/>
              </a:rPr>
              <a:t>SCC</a:t>
            </a:r>
          </a:p>
          <a:p>
            <a:pPr defTabSz="914340" fontAlgn="auto">
              <a:spcBef>
                <a:spcPts val="0"/>
              </a:spcBef>
              <a:spcAft>
                <a:spcPts val="0"/>
              </a:spcAft>
            </a:pPr>
            <a:r>
              <a:rPr lang="en-US" kern="0" dirty="0">
                <a:solidFill>
                  <a:prstClr val="black"/>
                </a:solidFill>
                <a:latin typeface="Calibri"/>
              </a:rPr>
              <a:t>Environment</a:t>
            </a:r>
          </a:p>
        </p:txBody>
      </p:sp>
      <p:sp>
        <p:nvSpPr>
          <p:cNvPr id="7" name="Title 6"/>
          <p:cNvSpPr>
            <a:spLocks noGrp="1"/>
          </p:cNvSpPr>
          <p:nvPr>
            <p:ph type="title" idx="4294967295"/>
          </p:nvPr>
        </p:nvSpPr>
        <p:spPr>
          <a:xfrm>
            <a:off x="401638" y="217488"/>
            <a:ext cx="8742362" cy="674687"/>
          </a:xfrm>
        </p:spPr>
        <p:txBody>
          <a:bodyPr/>
          <a:lstStyle/>
          <a:p>
            <a:r>
              <a:rPr lang="en-US" dirty="0"/>
              <a:t>Container Workflow</a:t>
            </a:r>
          </a:p>
        </p:txBody>
      </p:sp>
    </p:spTree>
    <p:extLst>
      <p:ext uri="{BB962C8B-B14F-4D97-AF65-F5344CB8AC3E}">
        <p14:creationId xmlns:p14="http://schemas.microsoft.com/office/powerpoint/2010/main" val="396766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Rectangle 597"/>
          <p:cNvSpPr/>
          <p:nvPr/>
        </p:nvSpPr>
        <p:spPr>
          <a:xfrm>
            <a:off x="771531" y="62817"/>
            <a:ext cx="2200496" cy="814380"/>
          </a:xfrm>
          <a:prstGeom prst="rect">
            <a:avLst/>
          </a:prstGeom>
          <a:solidFill>
            <a:srgbClr val="45ACE8"/>
          </a:solidFill>
          <a:ln w="25400" cap="flat" cmpd="sng" algn="ctr">
            <a:noFill/>
            <a:prstDash val="solid"/>
          </a:ln>
          <a:effectLst/>
        </p:spPr>
        <p:txBody>
          <a:bodyPr rtlCol="0" anchor="t"/>
          <a:lstStyle/>
          <a:p>
            <a:pPr defTabSz="914340" fontAlgn="auto">
              <a:spcBef>
                <a:spcPts val="0"/>
              </a:spcBef>
              <a:spcAft>
                <a:spcPts val="0"/>
              </a:spcAft>
              <a:defRPr/>
            </a:pPr>
            <a:endParaRPr lang="en-US" sz="1600" kern="0" dirty="0">
              <a:solidFill>
                <a:srgbClr val="3B5059"/>
              </a:solidFill>
              <a:latin typeface="Calibri"/>
              <a:ea typeface="+mn-ea"/>
              <a:cs typeface="+mn-cs"/>
            </a:endParaRPr>
          </a:p>
        </p:txBody>
      </p:sp>
      <p:sp>
        <p:nvSpPr>
          <p:cNvPr id="599" name="Rectangle 598"/>
          <p:cNvSpPr/>
          <p:nvPr/>
        </p:nvSpPr>
        <p:spPr>
          <a:xfrm>
            <a:off x="1969446" y="435365"/>
            <a:ext cx="361437" cy="361437"/>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600" name="Group 599"/>
          <p:cNvGrpSpPr/>
          <p:nvPr/>
        </p:nvGrpSpPr>
        <p:grpSpPr>
          <a:xfrm>
            <a:off x="762540" y="935559"/>
            <a:ext cx="5906651" cy="2849003"/>
            <a:chOff x="761999" y="935326"/>
            <a:chExt cx="5907489" cy="2849407"/>
          </a:xfrm>
        </p:grpSpPr>
        <p:sp>
          <p:nvSpPr>
            <p:cNvPr id="601" name="Rectangle 600"/>
            <p:cNvSpPr/>
            <p:nvPr/>
          </p:nvSpPr>
          <p:spPr>
            <a:xfrm>
              <a:off x="4229848" y="2353447"/>
              <a:ext cx="2439640" cy="1431286"/>
            </a:xfrm>
            <a:prstGeom prst="rect">
              <a:avLst/>
            </a:prstGeom>
            <a:solidFill>
              <a:srgbClr val="68217A"/>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02" name="Rectangle 601"/>
            <p:cNvSpPr/>
            <p:nvPr/>
          </p:nvSpPr>
          <p:spPr>
            <a:xfrm>
              <a:off x="761999" y="935326"/>
              <a:ext cx="3636841" cy="1729882"/>
            </a:xfrm>
            <a:prstGeom prst="rect">
              <a:avLst/>
            </a:prstGeom>
            <a:solidFill>
              <a:srgbClr val="68217A"/>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03"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grpSp>
      <p:sp>
        <p:nvSpPr>
          <p:cNvPr id="604" name="Rectangle 603"/>
          <p:cNvSpPr/>
          <p:nvPr/>
        </p:nvSpPr>
        <p:spPr>
          <a:xfrm>
            <a:off x="36873" y="2714740"/>
            <a:ext cx="2665271" cy="1543931"/>
          </a:xfrm>
          <a:prstGeom prst="rect">
            <a:avLst/>
          </a:prstGeom>
          <a:solidFill>
            <a:srgbClr val="68217A"/>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05" name="Rectangle 604"/>
          <p:cNvSpPr/>
          <p:nvPr/>
        </p:nvSpPr>
        <p:spPr>
          <a:xfrm>
            <a:off x="43749" y="3105074"/>
            <a:ext cx="2362010" cy="769441"/>
          </a:xfrm>
          <a:prstGeom prst="rect">
            <a:avLst/>
          </a:prstGeom>
        </p:spPr>
        <p:txBody>
          <a:bodyPr wrap="square">
            <a:spAutoFit/>
          </a:bodyPr>
          <a:lstStyle/>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ASP.NET </a:t>
            </a:r>
          </a:p>
          <a:p>
            <a:pPr marL="344465" lvl="1"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In Container Development</a:t>
            </a:r>
          </a:p>
          <a:p>
            <a:pPr marL="344465" lvl="1"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Edit &amp; Refresh</a:t>
            </a:r>
          </a:p>
          <a:p>
            <a:pPr marL="344465" lvl="1"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Breakpoint Debugging</a:t>
            </a:r>
          </a:p>
        </p:txBody>
      </p:sp>
      <p:sp>
        <p:nvSpPr>
          <p:cNvPr id="606" name="Rectangle 605"/>
          <p:cNvSpPr/>
          <p:nvPr/>
        </p:nvSpPr>
        <p:spPr>
          <a:xfrm>
            <a:off x="714871" y="4201182"/>
            <a:ext cx="2561913" cy="946297"/>
          </a:xfrm>
          <a:prstGeom prst="rect">
            <a:avLst/>
          </a:prstGeom>
          <a:solidFill>
            <a:srgbClr val="137BC9"/>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07" name="Rectangle 606"/>
          <p:cNvSpPr/>
          <p:nvPr/>
        </p:nvSpPr>
        <p:spPr>
          <a:xfrm>
            <a:off x="4477241" y="96117"/>
            <a:ext cx="4666111" cy="2218980"/>
          </a:xfrm>
          <a:prstGeom prst="rect">
            <a:avLst/>
          </a:prstGeom>
          <a:solidFill>
            <a:srgbClr val="45ACE8"/>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08" name="Rectangle 607"/>
          <p:cNvSpPr/>
          <p:nvPr/>
        </p:nvSpPr>
        <p:spPr>
          <a:xfrm>
            <a:off x="6712888" y="1956532"/>
            <a:ext cx="2430463" cy="3186604"/>
          </a:xfrm>
          <a:prstGeom prst="rect">
            <a:avLst/>
          </a:prstGeom>
          <a:solidFill>
            <a:srgbClr val="45ACE8"/>
          </a:solidFill>
          <a:ln w="25400" cap="flat" cmpd="sng" algn="ctr">
            <a:noFill/>
            <a:prstDash val="solid"/>
          </a:ln>
          <a:effectLst/>
        </p:spPr>
        <p:txBody>
          <a:bodyPr rtlCol="0" anchor="t"/>
          <a:lstStyle/>
          <a:p>
            <a:pPr algn="r" defTabSz="914340" fontAlgn="auto">
              <a:spcBef>
                <a:spcPts val="0"/>
              </a:spcBef>
              <a:spcAft>
                <a:spcPts val="0"/>
              </a:spcAft>
              <a:defRPr/>
            </a:pPr>
            <a:endParaRPr lang="en-US" kern="0" dirty="0">
              <a:solidFill>
                <a:sysClr val="windowText" lastClr="000000"/>
              </a:solidFill>
              <a:latin typeface="Calibri"/>
              <a:ea typeface="+mn-ea"/>
              <a:cs typeface="+mn-cs"/>
            </a:endParaRPr>
          </a:p>
        </p:txBody>
      </p:sp>
      <p:grpSp>
        <p:nvGrpSpPr>
          <p:cNvPr id="609" name="Group 608"/>
          <p:cNvGrpSpPr/>
          <p:nvPr/>
        </p:nvGrpSpPr>
        <p:grpSpPr>
          <a:xfrm>
            <a:off x="4520767" y="2665196"/>
            <a:ext cx="1647229" cy="1011359"/>
            <a:chOff x="4520759" y="2665208"/>
            <a:chExt cx="1647463" cy="1011503"/>
          </a:xfrm>
        </p:grpSpPr>
        <p:sp>
          <p:nvSpPr>
            <p:cNvPr id="610" name="Rectangle 609"/>
            <p:cNvSpPr/>
            <p:nvPr/>
          </p:nvSpPr>
          <p:spPr>
            <a:xfrm>
              <a:off x="4520760" y="2768275"/>
              <a:ext cx="1647462" cy="908436"/>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11" name="Flowchart: Alternate Process 610"/>
            <p:cNvSpPr/>
            <p:nvPr/>
          </p:nvSpPr>
          <p:spPr>
            <a:xfrm>
              <a:off x="4520759" y="2665208"/>
              <a:ext cx="1127567" cy="19486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050" b="1" kern="0" dirty="0">
                  <a:solidFill>
                    <a:prstClr val="black"/>
                  </a:solidFill>
                  <a:latin typeface="Lucida Console" panose="020B0609040504020204" pitchFamily="49" charset="0"/>
                  <a:ea typeface="+mn-ea"/>
                  <a:cs typeface="+mn-cs"/>
                </a:rPr>
                <a:t>Integration</a:t>
              </a:r>
              <a:endParaRPr lang="en-US" sz="1100" b="1" kern="0" dirty="0">
                <a:solidFill>
                  <a:prstClr val="black"/>
                </a:solidFill>
                <a:latin typeface="Lucida Console" panose="020B0609040504020204" pitchFamily="49" charset="0"/>
                <a:ea typeface="+mn-ea"/>
                <a:cs typeface="+mn-cs"/>
              </a:endParaRPr>
            </a:p>
          </p:txBody>
        </p:sp>
        <p:sp>
          <p:nvSpPr>
            <p:cNvPr id="612" name="Rectangle 611"/>
            <p:cNvSpPr/>
            <p:nvPr/>
          </p:nvSpPr>
          <p:spPr>
            <a:xfrm>
              <a:off x="5578749" y="2945312"/>
              <a:ext cx="529838" cy="642546"/>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13" name="Rectangle 612"/>
            <p:cNvSpPr/>
            <p:nvPr/>
          </p:nvSpPr>
          <p:spPr>
            <a:xfrm>
              <a:off x="4561060" y="2945311"/>
              <a:ext cx="1001917" cy="64254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614" name="Group 613"/>
          <p:cNvGrpSpPr/>
          <p:nvPr/>
        </p:nvGrpSpPr>
        <p:grpSpPr>
          <a:xfrm>
            <a:off x="5648174" y="2992009"/>
            <a:ext cx="413061" cy="413061"/>
            <a:chOff x="4609893" y="2672003"/>
            <a:chExt cx="472198" cy="472198"/>
          </a:xfrm>
        </p:grpSpPr>
        <p:sp>
          <p:nvSpPr>
            <p:cNvPr id="615" name="Rectangle 61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616" name="Picture 6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617" name="Group 616"/>
          <p:cNvGrpSpPr/>
          <p:nvPr/>
        </p:nvGrpSpPr>
        <p:grpSpPr>
          <a:xfrm>
            <a:off x="5002548" y="818969"/>
            <a:ext cx="1700809" cy="943461"/>
            <a:chOff x="304800" y="329375"/>
            <a:chExt cx="1701050" cy="943595"/>
          </a:xfrm>
        </p:grpSpPr>
        <p:sp>
          <p:nvSpPr>
            <p:cNvPr id="618" name="Rectangle 617"/>
            <p:cNvSpPr/>
            <p:nvPr/>
          </p:nvSpPr>
          <p:spPr>
            <a:xfrm>
              <a:off x="304800" y="634605"/>
              <a:ext cx="1640063" cy="638365"/>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19" name="Flowchart: Alternate Process 618"/>
            <p:cNvSpPr/>
            <p:nvPr/>
          </p:nvSpPr>
          <p:spPr>
            <a:xfrm>
              <a:off x="304800" y="408051"/>
              <a:ext cx="1245789" cy="340854"/>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Calibri"/>
                  <a:ea typeface="+mn-ea"/>
                  <a:cs typeface="+mn-cs"/>
                </a:rPr>
                <a:t>Azure Hosted </a:t>
              </a:r>
              <a:br>
                <a:rPr lang="en-US" sz="1100" b="1" kern="0" dirty="0">
                  <a:solidFill>
                    <a:prstClr val="black"/>
                  </a:solidFill>
                  <a:latin typeface="Calibri"/>
                  <a:ea typeface="+mn-ea"/>
                  <a:cs typeface="+mn-cs"/>
                </a:rPr>
              </a:br>
              <a:r>
                <a:rPr lang="en-US" sz="1100" b="1" kern="0" dirty="0">
                  <a:solidFill>
                    <a:prstClr val="black"/>
                  </a:solidFill>
                  <a:latin typeface="Calibri"/>
                  <a:ea typeface="+mn-ea"/>
                  <a:cs typeface="+mn-cs"/>
                </a:rPr>
                <a:t>Private Registry*</a:t>
              </a:r>
            </a:p>
          </p:txBody>
        </p:sp>
        <p:pic>
          <p:nvPicPr>
            <p:cNvPr id="620"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21" name="Group 620"/>
          <p:cNvGrpSpPr/>
          <p:nvPr/>
        </p:nvGrpSpPr>
        <p:grpSpPr>
          <a:xfrm>
            <a:off x="7370328" y="3127533"/>
            <a:ext cx="1647229" cy="1501332"/>
            <a:chOff x="4156030" y="3457323"/>
            <a:chExt cx="1446249" cy="1096344"/>
          </a:xfrm>
        </p:grpSpPr>
        <p:sp>
          <p:nvSpPr>
            <p:cNvPr id="622" name="Rectangle 621"/>
            <p:cNvSpPr/>
            <p:nvPr/>
          </p:nvSpPr>
          <p:spPr>
            <a:xfrm>
              <a:off x="4156031" y="3562350"/>
              <a:ext cx="1446248" cy="99131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23" name="Flowchart: Alternate Process 622"/>
            <p:cNvSpPr/>
            <p:nvPr/>
          </p:nvSpPr>
          <p:spPr>
            <a:xfrm>
              <a:off x="4156030" y="3457323"/>
              <a:ext cx="1230039" cy="15509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Production</a:t>
              </a:r>
            </a:p>
          </p:txBody>
        </p:sp>
      </p:grpSp>
      <p:sp>
        <p:nvSpPr>
          <p:cNvPr id="624" name="Rectangle 623"/>
          <p:cNvSpPr/>
          <p:nvPr/>
        </p:nvSpPr>
        <p:spPr>
          <a:xfrm>
            <a:off x="8428167" y="3448366"/>
            <a:ext cx="529763" cy="1099177"/>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25" name="Rectangle 624"/>
          <p:cNvSpPr/>
          <p:nvPr/>
        </p:nvSpPr>
        <p:spPr>
          <a:xfrm>
            <a:off x="7410623" y="3448365"/>
            <a:ext cx="1001775" cy="1099178"/>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626" name="Group 625"/>
          <p:cNvGrpSpPr/>
          <p:nvPr/>
        </p:nvGrpSpPr>
        <p:grpSpPr>
          <a:xfrm>
            <a:off x="7371576" y="1899332"/>
            <a:ext cx="1645981" cy="1189820"/>
            <a:chOff x="4156030" y="3507406"/>
            <a:chExt cx="1446249" cy="892047"/>
          </a:xfrm>
        </p:grpSpPr>
        <p:sp>
          <p:nvSpPr>
            <p:cNvPr id="627" name="Rectangle 626"/>
            <p:cNvSpPr/>
            <p:nvPr/>
          </p:nvSpPr>
          <p:spPr>
            <a:xfrm>
              <a:off x="4156031" y="3612186"/>
              <a:ext cx="1446248" cy="787267"/>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28" name="Flowchart: Alternate Process 627"/>
            <p:cNvSpPr/>
            <p:nvPr/>
          </p:nvSpPr>
          <p:spPr>
            <a:xfrm>
              <a:off x="4156030" y="3507406"/>
              <a:ext cx="1230039" cy="175293"/>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Staging</a:t>
              </a:r>
            </a:p>
          </p:txBody>
        </p:sp>
      </p:grpSp>
      <p:sp>
        <p:nvSpPr>
          <p:cNvPr id="629" name="Rectangle 628"/>
          <p:cNvSpPr/>
          <p:nvPr/>
        </p:nvSpPr>
        <p:spPr>
          <a:xfrm>
            <a:off x="8429643" y="2172487"/>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30" name="Rectangle 629"/>
          <p:cNvSpPr/>
          <p:nvPr/>
        </p:nvSpPr>
        <p:spPr>
          <a:xfrm>
            <a:off x="7412099" y="2172487"/>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nvGrpSpPr>
          <p:cNvPr id="631" name="Group 630"/>
          <p:cNvGrpSpPr/>
          <p:nvPr/>
        </p:nvGrpSpPr>
        <p:grpSpPr>
          <a:xfrm>
            <a:off x="7367784" y="667020"/>
            <a:ext cx="1649775" cy="1133792"/>
            <a:chOff x="4156030" y="3457580"/>
            <a:chExt cx="1446249" cy="850991"/>
          </a:xfrm>
        </p:grpSpPr>
        <p:sp>
          <p:nvSpPr>
            <p:cNvPr id="632" name="Rectangle 631"/>
            <p:cNvSpPr/>
            <p:nvPr/>
          </p:nvSpPr>
          <p:spPr>
            <a:xfrm>
              <a:off x="4156031" y="3562350"/>
              <a:ext cx="1446248" cy="746221"/>
            </a:xfrm>
            <a:prstGeom prst="rect">
              <a:avLst/>
            </a:prstGeom>
            <a:solidFill>
              <a:srgbClr val="ADE5F9"/>
            </a:solidFill>
            <a:ln w="19050" cap="flat" cmpd="sng" algn="ctr">
              <a:solidFill>
                <a:srgbClr val="00506E"/>
              </a:solidFill>
              <a:prstDash val="solid"/>
            </a:ln>
            <a:effectLst/>
          </p:spPr>
          <p:txBody>
            <a:bodyPr rtlCol="0" anchor="ctr"/>
            <a:lstStyle/>
            <a:p>
              <a:pPr algn="ctr" defTabSz="914340" fontAlgn="auto">
                <a:spcBef>
                  <a:spcPts val="0"/>
                </a:spcBef>
                <a:spcAft>
                  <a:spcPts val="0"/>
                </a:spcAft>
                <a:defRPr/>
              </a:pPr>
              <a:endParaRPr lang="en-US" kern="0" dirty="0">
                <a:solidFill>
                  <a:sysClr val="windowText" lastClr="000000"/>
                </a:solidFill>
                <a:latin typeface="Calibri"/>
                <a:ea typeface="+mn-ea"/>
                <a:cs typeface="+mn-cs"/>
              </a:endParaRPr>
            </a:p>
          </p:txBody>
        </p:sp>
        <p:sp>
          <p:nvSpPr>
            <p:cNvPr id="633" name="Flowchart: Alternate Process 632"/>
            <p:cNvSpPr/>
            <p:nvPr/>
          </p:nvSpPr>
          <p:spPr>
            <a:xfrm>
              <a:off x="4156030" y="3457580"/>
              <a:ext cx="502609" cy="14534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914340" fontAlgn="auto">
                <a:spcBef>
                  <a:spcPts val="0"/>
                </a:spcBef>
                <a:spcAft>
                  <a:spcPts val="0"/>
                </a:spcAft>
                <a:defRPr/>
              </a:pPr>
              <a:r>
                <a:rPr lang="en-US" sz="1100" b="1" kern="0" dirty="0">
                  <a:solidFill>
                    <a:prstClr val="black"/>
                  </a:solidFill>
                  <a:latin typeface="Lucida Console" panose="020B0609040504020204" pitchFamily="49" charset="0"/>
                  <a:ea typeface="+mn-ea"/>
                  <a:cs typeface="+mn-cs"/>
                </a:rPr>
                <a:t>Test</a:t>
              </a:r>
            </a:p>
          </p:txBody>
        </p:sp>
      </p:grpSp>
      <p:sp>
        <p:nvSpPr>
          <p:cNvPr id="634" name="Rectangle 633"/>
          <p:cNvSpPr/>
          <p:nvPr/>
        </p:nvSpPr>
        <p:spPr>
          <a:xfrm>
            <a:off x="8428167" y="898120"/>
            <a:ext cx="529763"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635" name="Rectangle 634"/>
          <p:cNvSpPr/>
          <p:nvPr/>
        </p:nvSpPr>
        <p:spPr>
          <a:xfrm>
            <a:off x="7410623" y="898120"/>
            <a:ext cx="1001775" cy="864310"/>
          </a:xfrm>
          <a:prstGeom prst="rect">
            <a:avLst/>
          </a:prstGeom>
          <a:solidFill>
            <a:sysClr val="window" lastClr="FFFFFF"/>
          </a:solidFill>
          <a:ln w="12700" cap="flat" cmpd="sng" algn="ctr">
            <a:solidFill>
              <a:srgbClr val="32788F"/>
            </a:solid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636" name="Picture 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352" y="4281782"/>
            <a:ext cx="239563" cy="239563"/>
          </a:xfrm>
          <a:prstGeom prst="rect">
            <a:avLst/>
          </a:prstGeom>
        </p:spPr>
      </p:pic>
      <p:sp>
        <p:nvSpPr>
          <p:cNvPr id="637" name="TextBox 636"/>
          <p:cNvSpPr txBox="1"/>
          <p:nvPr/>
        </p:nvSpPr>
        <p:spPr>
          <a:xfrm>
            <a:off x="1105830" y="4278819"/>
            <a:ext cx="1245854" cy="261610"/>
          </a:xfrm>
          <a:prstGeom prst="rect">
            <a:avLst/>
          </a:prstGeom>
          <a:noFill/>
        </p:spPr>
        <p:txBody>
          <a:bodyPr wrap="none" rtlCol="0">
            <a:spAutoFit/>
          </a:bodyPr>
          <a:lstStyle/>
          <a:p>
            <a:pPr algn="ctr" defTabSz="914340" fontAlgn="auto">
              <a:spcBef>
                <a:spcPts val="0"/>
              </a:spcBef>
              <a:spcAft>
                <a:spcPts val="0"/>
              </a:spcAft>
            </a:pPr>
            <a:r>
              <a:rPr lang="en-US" sz="1100" kern="0" dirty="0">
                <a:solidFill>
                  <a:prstClr val="white"/>
                </a:solidFill>
                <a:latin typeface="Calibri"/>
              </a:rPr>
              <a:t>Visual Studio Code</a:t>
            </a:r>
          </a:p>
        </p:txBody>
      </p:sp>
      <p:grpSp>
        <p:nvGrpSpPr>
          <p:cNvPr id="638" name="Group 637"/>
          <p:cNvGrpSpPr/>
          <p:nvPr/>
        </p:nvGrpSpPr>
        <p:grpSpPr>
          <a:xfrm>
            <a:off x="4599547" y="3209052"/>
            <a:ext cx="450872" cy="252751"/>
            <a:chOff x="3523102" y="1791568"/>
            <a:chExt cx="6746733" cy="3782104"/>
          </a:xfrm>
          <a:solidFill>
            <a:srgbClr val="00B050"/>
          </a:solidFill>
        </p:grpSpPr>
        <p:sp>
          <p:nvSpPr>
            <p:cNvPr id="639" name="Rectangle 638"/>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0"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1"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42" name="Group 641"/>
          <p:cNvGrpSpPr/>
          <p:nvPr/>
        </p:nvGrpSpPr>
        <p:grpSpPr>
          <a:xfrm>
            <a:off x="4599045" y="2973821"/>
            <a:ext cx="450872" cy="252751"/>
            <a:chOff x="3523102" y="1791568"/>
            <a:chExt cx="6746733" cy="3782104"/>
          </a:xfrm>
          <a:solidFill>
            <a:srgbClr val="002060"/>
          </a:solidFill>
        </p:grpSpPr>
        <p:sp>
          <p:nvSpPr>
            <p:cNvPr id="643" name="Rectangle 64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4"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5"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46" name="Group 645"/>
          <p:cNvGrpSpPr/>
          <p:nvPr/>
        </p:nvGrpSpPr>
        <p:grpSpPr>
          <a:xfrm>
            <a:off x="5048493" y="2973379"/>
            <a:ext cx="450872" cy="252751"/>
            <a:chOff x="3523102" y="1791568"/>
            <a:chExt cx="6746733" cy="3782104"/>
          </a:xfrm>
          <a:solidFill>
            <a:srgbClr val="C00000"/>
          </a:solidFill>
        </p:grpSpPr>
        <p:sp>
          <p:nvSpPr>
            <p:cNvPr id="647" name="Rectangle 646"/>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8"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49"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sp>
        <p:nvSpPr>
          <p:cNvPr id="650" name="TextBox 649"/>
          <p:cNvSpPr txBox="1"/>
          <p:nvPr/>
        </p:nvSpPr>
        <p:spPr>
          <a:xfrm>
            <a:off x="11721408" y="5717516"/>
            <a:ext cx="576732" cy="461639"/>
          </a:xfrm>
          <a:prstGeom prst="rect">
            <a:avLst/>
          </a:prstGeom>
          <a:noFill/>
        </p:spPr>
        <p:txBody>
          <a:bodyPr wrap="square" lIns="134445" tIns="107556" rIns="134445" bIns="107556" rtlCol="0">
            <a:spAutoFit/>
          </a:bodyPr>
          <a:lstStyle/>
          <a:p>
            <a:pPr defTabSz="914340" fontAlgn="auto">
              <a:lnSpc>
                <a:spcPct val="90000"/>
              </a:lnSpc>
              <a:spcBef>
                <a:spcPts val="0"/>
              </a:spcBef>
              <a:spcAft>
                <a:spcPts val="441"/>
              </a:spcAft>
            </a:pPr>
            <a:r>
              <a:rPr lang="en-US" sz="1765" kern="0" dirty="0">
                <a:gradFill>
                  <a:gsLst>
                    <a:gs pos="2917">
                      <a:prstClr val="white"/>
                    </a:gs>
                    <a:gs pos="30000">
                      <a:prstClr val="white"/>
                    </a:gs>
                  </a:gsLst>
                  <a:lin ang="5400000" scaled="0"/>
                </a:gradFill>
                <a:latin typeface="Calibri"/>
              </a:rPr>
              <a:t>	</a:t>
            </a:r>
          </a:p>
        </p:txBody>
      </p:sp>
      <p:grpSp>
        <p:nvGrpSpPr>
          <p:cNvPr id="651" name="Group 650"/>
          <p:cNvGrpSpPr/>
          <p:nvPr/>
        </p:nvGrpSpPr>
        <p:grpSpPr>
          <a:xfrm>
            <a:off x="5048493" y="3206954"/>
            <a:ext cx="450872" cy="252751"/>
            <a:chOff x="3523102" y="1791568"/>
            <a:chExt cx="6746733" cy="3782104"/>
          </a:xfrm>
          <a:solidFill>
            <a:srgbClr val="FFC000"/>
          </a:solidFill>
        </p:grpSpPr>
        <p:sp>
          <p:nvSpPr>
            <p:cNvPr id="652" name="Rectangle 651"/>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3"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54"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55" name="Group 654"/>
          <p:cNvGrpSpPr/>
          <p:nvPr/>
        </p:nvGrpSpPr>
        <p:grpSpPr>
          <a:xfrm>
            <a:off x="1947556" y="3380043"/>
            <a:ext cx="746380" cy="690517"/>
            <a:chOff x="936574" y="2585780"/>
            <a:chExt cx="1585987" cy="1467284"/>
          </a:xfrm>
        </p:grpSpPr>
        <p:sp>
          <p:nvSpPr>
            <p:cNvPr id="656"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57760" rIns="0" bIns="-253120" numCol="1" spcCol="1270" anchor="t" anchorCtr="0">
              <a:noAutofit/>
            </a:bodyPr>
            <a:lstStyle/>
            <a:p>
              <a:pPr defTabSz="488918" fontAlgn="auto">
                <a:lnSpc>
                  <a:spcPct val="90000"/>
                </a:lnSpc>
                <a:spcAft>
                  <a:spcPct val="35000"/>
                </a:spcAft>
                <a:defRPr/>
              </a:pPr>
              <a:r>
                <a:rPr lang="en-US" sz="600" kern="0" dirty="0">
                  <a:solidFill>
                    <a:prstClr val="white"/>
                  </a:solidFill>
                  <a:latin typeface="Calibri"/>
                  <a:ea typeface="+mn-ea"/>
                  <a:cs typeface="+mn-cs"/>
                </a:rPr>
                <a:t>Write/Edit</a:t>
              </a:r>
            </a:p>
          </p:txBody>
        </p:sp>
        <p:sp>
          <p:nvSpPr>
            <p:cNvPr id="657"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8"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600" kern="0" dirty="0">
                  <a:solidFill>
                    <a:prstClr val="white"/>
                  </a:solidFill>
                  <a:latin typeface="Calibri"/>
                  <a:ea typeface="+mn-ea"/>
                  <a:cs typeface="+mn-cs"/>
                </a:rPr>
                <a:t>Run</a:t>
              </a:r>
            </a:p>
          </p:txBody>
        </p:sp>
        <p:sp>
          <p:nvSpPr>
            <p:cNvPr id="659"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60"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a:noFill/>
            <a:ln>
              <a:noFill/>
            </a:ln>
            <a:effectLst/>
          </p:spPr>
          <p:txBody>
            <a:bodyPr spcFirstLastPara="0" vert="horz" wrap="square" lIns="0" tIns="0" rIns="0" bIns="0" numCol="1" spcCol="1270" anchor="t" anchorCtr="0">
              <a:noAutofit/>
            </a:bodyPr>
            <a:lstStyle/>
            <a:p>
              <a:pPr defTabSz="488918" fontAlgn="auto">
                <a:lnSpc>
                  <a:spcPct val="90000"/>
                </a:lnSpc>
                <a:spcAft>
                  <a:spcPct val="35000"/>
                </a:spcAft>
                <a:defRPr/>
              </a:pPr>
              <a:r>
                <a:rPr lang="en-US" sz="600" kern="0" dirty="0">
                  <a:solidFill>
                    <a:prstClr val="white"/>
                  </a:solidFill>
                  <a:latin typeface="Calibri"/>
                  <a:ea typeface="+mn-ea"/>
                  <a:cs typeface="+mn-cs"/>
                </a:rPr>
                <a:t>Debug</a:t>
              </a:r>
            </a:p>
          </p:txBody>
        </p:sp>
        <p:sp>
          <p:nvSpPr>
            <p:cNvPr id="661"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grpSp>
      <p:grpSp>
        <p:nvGrpSpPr>
          <p:cNvPr id="662" name="Group 661"/>
          <p:cNvGrpSpPr/>
          <p:nvPr/>
        </p:nvGrpSpPr>
        <p:grpSpPr>
          <a:xfrm>
            <a:off x="7459831" y="969435"/>
            <a:ext cx="440277" cy="246811"/>
            <a:chOff x="3523102" y="1791568"/>
            <a:chExt cx="6746733" cy="3782104"/>
          </a:xfrm>
          <a:solidFill>
            <a:srgbClr val="00B050"/>
          </a:solidFill>
        </p:grpSpPr>
        <p:sp>
          <p:nvSpPr>
            <p:cNvPr id="663" name="Rectangle 66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66" name="Group 665"/>
          <p:cNvGrpSpPr/>
          <p:nvPr/>
        </p:nvGrpSpPr>
        <p:grpSpPr>
          <a:xfrm>
            <a:off x="7908992" y="1217364"/>
            <a:ext cx="440277" cy="246811"/>
            <a:chOff x="3523102" y="1791568"/>
            <a:chExt cx="6746733" cy="3782104"/>
          </a:xfrm>
          <a:solidFill>
            <a:srgbClr val="002060"/>
          </a:solidFill>
        </p:grpSpPr>
        <p:sp>
          <p:nvSpPr>
            <p:cNvPr id="667" name="Rectangle 666"/>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6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0" name="Group 669"/>
          <p:cNvGrpSpPr/>
          <p:nvPr/>
        </p:nvGrpSpPr>
        <p:grpSpPr>
          <a:xfrm>
            <a:off x="7459831" y="1461977"/>
            <a:ext cx="440277" cy="246811"/>
            <a:chOff x="3523102" y="1791568"/>
            <a:chExt cx="6746733" cy="3782104"/>
          </a:xfrm>
          <a:solidFill>
            <a:srgbClr val="C00000"/>
          </a:solidFill>
        </p:grpSpPr>
        <p:sp>
          <p:nvSpPr>
            <p:cNvPr id="671" name="Rectangle 670"/>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4" name="Group 673"/>
          <p:cNvGrpSpPr/>
          <p:nvPr/>
        </p:nvGrpSpPr>
        <p:grpSpPr>
          <a:xfrm>
            <a:off x="7909179" y="1464175"/>
            <a:ext cx="440277" cy="246811"/>
            <a:chOff x="3523102" y="1791568"/>
            <a:chExt cx="6746733" cy="3782104"/>
          </a:xfrm>
          <a:solidFill>
            <a:srgbClr val="FFC000"/>
          </a:solidFill>
        </p:grpSpPr>
        <p:sp>
          <p:nvSpPr>
            <p:cNvPr id="675" name="Rectangle 674"/>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7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78" name="Group 677"/>
          <p:cNvGrpSpPr/>
          <p:nvPr/>
        </p:nvGrpSpPr>
        <p:grpSpPr>
          <a:xfrm>
            <a:off x="7907551" y="967063"/>
            <a:ext cx="440277" cy="246811"/>
            <a:chOff x="3523102" y="1791568"/>
            <a:chExt cx="6746733" cy="3782104"/>
          </a:xfrm>
          <a:solidFill>
            <a:srgbClr val="00B050"/>
          </a:solidFill>
        </p:grpSpPr>
        <p:sp>
          <p:nvSpPr>
            <p:cNvPr id="679" name="Rectangle 678"/>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82" name="Group 681"/>
          <p:cNvGrpSpPr/>
          <p:nvPr/>
        </p:nvGrpSpPr>
        <p:grpSpPr>
          <a:xfrm>
            <a:off x="7459831" y="1217364"/>
            <a:ext cx="440277" cy="246811"/>
            <a:chOff x="3523102" y="1791568"/>
            <a:chExt cx="6746733" cy="3782104"/>
          </a:xfrm>
          <a:solidFill>
            <a:srgbClr val="002060"/>
          </a:solidFill>
        </p:grpSpPr>
        <p:sp>
          <p:nvSpPr>
            <p:cNvPr id="683" name="Rectangle 68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86" name="Group 685"/>
          <p:cNvGrpSpPr/>
          <p:nvPr/>
        </p:nvGrpSpPr>
        <p:grpSpPr>
          <a:xfrm>
            <a:off x="7449715" y="2201089"/>
            <a:ext cx="440277" cy="246811"/>
            <a:chOff x="3523102" y="1791568"/>
            <a:chExt cx="6746733" cy="3782104"/>
          </a:xfrm>
          <a:solidFill>
            <a:srgbClr val="00B050"/>
          </a:solidFill>
        </p:grpSpPr>
        <p:sp>
          <p:nvSpPr>
            <p:cNvPr id="687" name="Rectangle 686"/>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8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0" name="Group 689"/>
          <p:cNvGrpSpPr/>
          <p:nvPr/>
        </p:nvGrpSpPr>
        <p:grpSpPr>
          <a:xfrm>
            <a:off x="7898877" y="2449017"/>
            <a:ext cx="440277" cy="246811"/>
            <a:chOff x="3523102" y="1791568"/>
            <a:chExt cx="6746733" cy="3782104"/>
          </a:xfrm>
          <a:solidFill>
            <a:srgbClr val="002060"/>
          </a:solidFill>
        </p:grpSpPr>
        <p:sp>
          <p:nvSpPr>
            <p:cNvPr id="691" name="Rectangle 690"/>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4" name="Group 693"/>
          <p:cNvGrpSpPr/>
          <p:nvPr/>
        </p:nvGrpSpPr>
        <p:grpSpPr>
          <a:xfrm>
            <a:off x="7449715" y="2693631"/>
            <a:ext cx="440277" cy="246811"/>
            <a:chOff x="3523102" y="1791568"/>
            <a:chExt cx="6746733" cy="3782104"/>
          </a:xfrm>
          <a:solidFill>
            <a:srgbClr val="C00000"/>
          </a:solidFill>
        </p:grpSpPr>
        <p:sp>
          <p:nvSpPr>
            <p:cNvPr id="695" name="Rectangle 694"/>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69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698" name="Group 697"/>
          <p:cNvGrpSpPr/>
          <p:nvPr/>
        </p:nvGrpSpPr>
        <p:grpSpPr>
          <a:xfrm>
            <a:off x="7899063" y="2695828"/>
            <a:ext cx="440277" cy="246811"/>
            <a:chOff x="3523102" y="1791568"/>
            <a:chExt cx="6746733" cy="3782104"/>
          </a:xfrm>
          <a:solidFill>
            <a:srgbClr val="FFC000"/>
          </a:solidFill>
        </p:grpSpPr>
        <p:sp>
          <p:nvSpPr>
            <p:cNvPr id="699" name="Rectangle 698"/>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02" name="Group 701"/>
          <p:cNvGrpSpPr/>
          <p:nvPr/>
        </p:nvGrpSpPr>
        <p:grpSpPr>
          <a:xfrm>
            <a:off x="7897436" y="2198716"/>
            <a:ext cx="440277" cy="246811"/>
            <a:chOff x="3523102" y="1791568"/>
            <a:chExt cx="6746733" cy="3782104"/>
          </a:xfrm>
          <a:solidFill>
            <a:srgbClr val="00B050"/>
          </a:solidFill>
        </p:grpSpPr>
        <p:sp>
          <p:nvSpPr>
            <p:cNvPr id="703" name="Rectangle 70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06" name="Group 705"/>
          <p:cNvGrpSpPr/>
          <p:nvPr/>
        </p:nvGrpSpPr>
        <p:grpSpPr>
          <a:xfrm>
            <a:off x="7449715" y="2449017"/>
            <a:ext cx="440277" cy="246811"/>
            <a:chOff x="3523102" y="1791568"/>
            <a:chExt cx="6746733" cy="3782104"/>
          </a:xfrm>
          <a:solidFill>
            <a:srgbClr val="002060"/>
          </a:solidFill>
        </p:grpSpPr>
        <p:sp>
          <p:nvSpPr>
            <p:cNvPr id="707" name="Rectangle 706"/>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0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0" name="Group 709"/>
          <p:cNvGrpSpPr/>
          <p:nvPr/>
        </p:nvGrpSpPr>
        <p:grpSpPr>
          <a:xfrm>
            <a:off x="7475105" y="3491972"/>
            <a:ext cx="440277" cy="246811"/>
            <a:chOff x="3523102" y="1791568"/>
            <a:chExt cx="6746733" cy="3782104"/>
          </a:xfrm>
          <a:solidFill>
            <a:srgbClr val="00B050"/>
          </a:solidFill>
        </p:grpSpPr>
        <p:sp>
          <p:nvSpPr>
            <p:cNvPr id="711" name="Rectangle 710"/>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4" name="Group 713"/>
          <p:cNvGrpSpPr/>
          <p:nvPr/>
        </p:nvGrpSpPr>
        <p:grpSpPr>
          <a:xfrm>
            <a:off x="7925851" y="3987084"/>
            <a:ext cx="440277" cy="246811"/>
            <a:chOff x="3523102" y="1791568"/>
            <a:chExt cx="6746733" cy="3782104"/>
          </a:xfrm>
          <a:solidFill>
            <a:srgbClr val="002060"/>
          </a:solidFill>
        </p:grpSpPr>
        <p:sp>
          <p:nvSpPr>
            <p:cNvPr id="715" name="Rectangle 714"/>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1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18" name="Group 717"/>
          <p:cNvGrpSpPr/>
          <p:nvPr/>
        </p:nvGrpSpPr>
        <p:grpSpPr>
          <a:xfrm>
            <a:off x="7475105" y="4235383"/>
            <a:ext cx="440277" cy="246811"/>
            <a:chOff x="3523102" y="1791568"/>
            <a:chExt cx="6746733" cy="3782104"/>
          </a:xfrm>
          <a:solidFill>
            <a:srgbClr val="C00000"/>
          </a:solidFill>
        </p:grpSpPr>
        <p:sp>
          <p:nvSpPr>
            <p:cNvPr id="719" name="Rectangle 718"/>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22" name="Group 721"/>
          <p:cNvGrpSpPr/>
          <p:nvPr/>
        </p:nvGrpSpPr>
        <p:grpSpPr>
          <a:xfrm>
            <a:off x="7924451" y="4237580"/>
            <a:ext cx="440277" cy="246811"/>
            <a:chOff x="3523102" y="1791568"/>
            <a:chExt cx="6746733" cy="3782104"/>
          </a:xfrm>
          <a:solidFill>
            <a:srgbClr val="FFC000"/>
          </a:solidFill>
        </p:grpSpPr>
        <p:sp>
          <p:nvSpPr>
            <p:cNvPr id="723" name="Rectangle 722"/>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26" name="Group 725"/>
          <p:cNvGrpSpPr/>
          <p:nvPr/>
        </p:nvGrpSpPr>
        <p:grpSpPr>
          <a:xfrm>
            <a:off x="7922824" y="3489601"/>
            <a:ext cx="440277" cy="246811"/>
            <a:chOff x="3523102" y="1791568"/>
            <a:chExt cx="6746733" cy="3782104"/>
          </a:xfrm>
          <a:solidFill>
            <a:srgbClr val="00B050"/>
          </a:solidFill>
        </p:grpSpPr>
        <p:sp>
          <p:nvSpPr>
            <p:cNvPr id="727" name="Rectangle 726"/>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2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30" name="Group 729"/>
          <p:cNvGrpSpPr/>
          <p:nvPr/>
        </p:nvGrpSpPr>
        <p:grpSpPr>
          <a:xfrm>
            <a:off x="7476689" y="3987084"/>
            <a:ext cx="440277" cy="246811"/>
            <a:chOff x="3523102" y="1791568"/>
            <a:chExt cx="6746733" cy="3782104"/>
          </a:xfrm>
          <a:solidFill>
            <a:srgbClr val="002060"/>
          </a:solidFill>
        </p:grpSpPr>
        <p:sp>
          <p:nvSpPr>
            <p:cNvPr id="731" name="Rectangle 730"/>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3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3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34" name="Group 733"/>
          <p:cNvGrpSpPr/>
          <p:nvPr/>
        </p:nvGrpSpPr>
        <p:grpSpPr>
          <a:xfrm>
            <a:off x="7925851" y="3738784"/>
            <a:ext cx="440277" cy="246811"/>
            <a:chOff x="3523102" y="1791568"/>
            <a:chExt cx="6746733" cy="3782104"/>
          </a:xfrm>
          <a:solidFill>
            <a:srgbClr val="002060"/>
          </a:solidFill>
        </p:grpSpPr>
        <p:sp>
          <p:nvSpPr>
            <p:cNvPr id="735" name="Rectangle 734"/>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36"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37"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38" name="Group 737"/>
          <p:cNvGrpSpPr/>
          <p:nvPr/>
        </p:nvGrpSpPr>
        <p:grpSpPr>
          <a:xfrm>
            <a:off x="7474772" y="3739904"/>
            <a:ext cx="440277" cy="246811"/>
            <a:chOff x="3523102" y="1791568"/>
            <a:chExt cx="6746733" cy="3782104"/>
          </a:xfrm>
          <a:solidFill>
            <a:srgbClr val="00B050"/>
          </a:solidFill>
        </p:grpSpPr>
        <p:sp>
          <p:nvSpPr>
            <p:cNvPr id="739" name="Rectangle 738"/>
            <p:cNvSpPr/>
            <p:nvPr/>
          </p:nvSpPr>
          <p:spPr>
            <a:xfrm>
              <a:off x="3757139" y="2148421"/>
              <a:ext cx="6278658" cy="3068399"/>
            </a:xfrm>
            <a:prstGeom prst="rect">
              <a:avLst/>
            </a:pr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40"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sp>
          <p:nvSpPr>
            <p:cNvPr id="741"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25400" cap="flat" cmpd="sng" algn="ctr">
              <a:noFill/>
              <a:prstDash val="solid"/>
            </a:ln>
            <a:effectLst/>
          </p:spPr>
          <p:txBody>
            <a:bodyPr rtlCol="0" anchor="ctr"/>
            <a:lstStyle/>
            <a:p>
              <a:pPr algn="ctr" defTabSz="914340" fontAlgn="auto">
                <a:spcBef>
                  <a:spcPts val="0"/>
                </a:spcBef>
                <a:spcAft>
                  <a:spcPts val="0"/>
                </a:spcAft>
                <a:defRPr/>
              </a:pPr>
              <a:endParaRPr lang="en-US" sz="1324" kern="0">
                <a:solidFill>
                  <a:sysClr val="windowText" lastClr="000000"/>
                </a:solidFill>
                <a:latin typeface="Calibri"/>
                <a:ea typeface="+mn-ea"/>
                <a:cs typeface="+mn-cs"/>
              </a:endParaRPr>
            </a:p>
          </p:txBody>
        </p:sp>
      </p:grpSp>
      <p:grpSp>
        <p:nvGrpSpPr>
          <p:cNvPr id="742" name="Group 741"/>
          <p:cNvGrpSpPr/>
          <p:nvPr/>
        </p:nvGrpSpPr>
        <p:grpSpPr>
          <a:xfrm>
            <a:off x="5564798" y="1280115"/>
            <a:ext cx="408317" cy="408317"/>
            <a:chOff x="4609893" y="2672003"/>
            <a:chExt cx="472198" cy="472198"/>
          </a:xfrm>
        </p:grpSpPr>
        <p:sp>
          <p:nvSpPr>
            <p:cNvPr id="743" name="Rectangle 742"/>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44" name="Picture 7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4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8034" y="999904"/>
            <a:ext cx="299740" cy="278948"/>
          </a:xfrm>
          <a:prstGeom prst="rect">
            <a:avLst/>
          </a:prstGeom>
          <a:noFill/>
          <a:extLst>
            <a:ext uri="{909E8E84-426E-40DD-AFC4-6F175D3DCCD1}">
              <a14:hiddenFill xmlns:a14="http://schemas.microsoft.com/office/drawing/2010/main">
                <a:solidFill>
                  <a:srgbClr val="FFFFFF"/>
                </a:solidFill>
              </a14:hiddenFill>
            </a:ext>
          </a:extLst>
        </p:spPr>
      </p:pic>
      <p:sp>
        <p:nvSpPr>
          <p:cNvPr id="746" name="Rectangle 745"/>
          <p:cNvSpPr/>
          <p:nvPr/>
        </p:nvSpPr>
        <p:spPr>
          <a:xfrm>
            <a:off x="1026820" y="957253"/>
            <a:ext cx="3179189" cy="369332"/>
          </a:xfrm>
          <a:prstGeom prst="rect">
            <a:avLst/>
          </a:prstGeom>
        </p:spPr>
        <p:txBody>
          <a:bodyPr wrap="square">
            <a:spAutoFit/>
          </a:bodyPr>
          <a:lstStyle/>
          <a:p>
            <a:pPr defTabSz="914340" fontAlgn="auto">
              <a:spcBef>
                <a:spcPts val="0"/>
              </a:spcBef>
              <a:spcAft>
                <a:spcPts val="0"/>
              </a:spcAft>
            </a:pPr>
            <a:r>
              <a:rPr lang="en-US" kern="0" dirty="0">
                <a:solidFill>
                  <a:prstClr val="white"/>
                </a:solidFill>
                <a:latin typeface="Calibri"/>
              </a:rPr>
              <a:t>Visual Studio Team Services</a:t>
            </a:r>
          </a:p>
        </p:txBody>
      </p:sp>
      <p:sp>
        <p:nvSpPr>
          <p:cNvPr id="747" name="Rectangle 746"/>
          <p:cNvSpPr/>
          <p:nvPr/>
        </p:nvSpPr>
        <p:spPr>
          <a:xfrm>
            <a:off x="914774" y="1269094"/>
            <a:ext cx="2362010" cy="769441"/>
          </a:xfrm>
          <a:prstGeom prst="rect">
            <a:avLst/>
          </a:prstGeom>
        </p:spPr>
        <p:txBody>
          <a:bodyPr wrap="square">
            <a:spAutoFit/>
          </a:bodyPr>
          <a:lstStyle/>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Source Code Control</a:t>
            </a:r>
          </a:p>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Build </a:t>
            </a:r>
          </a:p>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Continuous Integration</a:t>
            </a:r>
          </a:p>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3</a:t>
            </a:r>
            <a:r>
              <a:rPr lang="en-US" sz="1100" kern="0" baseline="30000" dirty="0">
                <a:solidFill>
                  <a:prstClr val="white"/>
                </a:solidFill>
                <a:latin typeface="Calibri"/>
              </a:rPr>
              <a:t>rd</a:t>
            </a:r>
            <a:r>
              <a:rPr lang="en-US" sz="1100" kern="0" dirty="0">
                <a:solidFill>
                  <a:prstClr val="white"/>
                </a:solidFill>
                <a:latin typeface="Calibri"/>
              </a:rPr>
              <a:t> Party Integration:</a:t>
            </a:r>
          </a:p>
        </p:txBody>
      </p:sp>
      <p:pic>
        <p:nvPicPr>
          <p:cNvPr id="748"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298" y="2064554"/>
            <a:ext cx="764362" cy="259987"/>
          </a:xfrm>
          <a:prstGeom prst="rect">
            <a:avLst/>
          </a:prstGeom>
          <a:noFill/>
          <a:extLst>
            <a:ext uri="{909E8E84-426E-40DD-AFC4-6F175D3DCCD1}">
              <a14:hiddenFill xmlns:a14="http://schemas.microsoft.com/office/drawing/2010/main">
                <a:solidFill>
                  <a:srgbClr val="FFFFFF"/>
                </a:solidFill>
              </a14:hiddenFill>
            </a:ext>
          </a:extLst>
        </p:spPr>
      </p:pic>
      <p:pic>
        <p:nvPicPr>
          <p:cNvPr id="749"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2181" y="2042918"/>
            <a:ext cx="942943" cy="303258"/>
          </a:xfrm>
          <a:prstGeom prst="rect">
            <a:avLst/>
          </a:prstGeom>
          <a:noFill/>
          <a:extLst>
            <a:ext uri="{909E8E84-426E-40DD-AFC4-6F175D3DCCD1}">
              <a14:hiddenFill xmlns:a14="http://schemas.microsoft.com/office/drawing/2010/main">
                <a:solidFill>
                  <a:srgbClr val="FFFFFF"/>
                </a:solidFill>
              </a14:hiddenFill>
            </a:ext>
          </a:extLst>
        </p:spPr>
      </p:pic>
      <p:pic>
        <p:nvPicPr>
          <p:cNvPr id="750"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822568" y="2054114"/>
            <a:ext cx="1128503" cy="280866"/>
          </a:xfrm>
          <a:prstGeom prst="rect">
            <a:avLst/>
          </a:prstGeom>
          <a:noFill/>
          <a:extLst>
            <a:ext uri="{909E8E84-426E-40DD-AFC4-6F175D3DCCD1}">
              <a14:hiddenFill xmlns:a14="http://schemas.microsoft.com/office/drawing/2010/main">
                <a:solidFill>
                  <a:srgbClr val="FFFFFF"/>
                </a:solidFill>
              </a14:hiddenFill>
            </a:ext>
          </a:extLst>
        </p:spPr>
      </p:pic>
      <p:sp>
        <p:nvSpPr>
          <p:cNvPr id="751" name="Rectangle 750"/>
          <p:cNvSpPr/>
          <p:nvPr/>
        </p:nvSpPr>
        <p:spPr>
          <a:xfrm>
            <a:off x="4273592" y="2368579"/>
            <a:ext cx="2034845" cy="276999"/>
          </a:xfrm>
          <a:prstGeom prst="rect">
            <a:avLst/>
          </a:prstGeom>
        </p:spPr>
        <p:txBody>
          <a:bodyPr wrap="square">
            <a:spAutoFit/>
          </a:bodyPr>
          <a:lstStyle/>
          <a:p>
            <a:pPr defTabSz="914340" fontAlgn="auto">
              <a:spcBef>
                <a:spcPts val="0"/>
              </a:spcBef>
              <a:spcAft>
                <a:spcPts val="0"/>
              </a:spcAft>
            </a:pPr>
            <a:r>
              <a:rPr lang="en-US" sz="1200" kern="0" dirty="0">
                <a:solidFill>
                  <a:prstClr val="white"/>
                </a:solidFill>
                <a:latin typeface="Calibri"/>
              </a:rPr>
              <a:t>VSTS Build Agents w/ Docker</a:t>
            </a:r>
          </a:p>
        </p:txBody>
      </p:sp>
      <p:pic>
        <p:nvPicPr>
          <p:cNvPr id="75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499357" y="102071"/>
            <a:ext cx="1728422" cy="282779"/>
          </a:xfrm>
          <a:prstGeom prst="rect">
            <a:avLst/>
          </a:prstGeom>
          <a:noFill/>
          <a:extLst>
            <a:ext uri="{909E8E84-426E-40DD-AFC4-6F175D3DCCD1}">
              <a14:hiddenFill xmlns:a14="http://schemas.microsoft.com/office/drawing/2010/main">
                <a:solidFill>
                  <a:srgbClr val="FFFFFF"/>
                </a:solidFill>
              </a14:hiddenFill>
            </a:ext>
          </a:extLst>
        </p:spPr>
      </p:pic>
      <p:sp>
        <p:nvSpPr>
          <p:cNvPr id="753" name="Rectangle 752"/>
          <p:cNvSpPr/>
          <p:nvPr/>
        </p:nvSpPr>
        <p:spPr>
          <a:xfrm>
            <a:off x="4505081" y="322597"/>
            <a:ext cx="2809731" cy="577081"/>
          </a:xfrm>
          <a:prstGeom prst="rect">
            <a:avLst/>
          </a:prstGeom>
        </p:spPr>
        <p:txBody>
          <a:bodyPr wrap="square">
            <a:spAutoFit/>
          </a:bodyPr>
          <a:lstStyle/>
          <a:p>
            <a:pPr marL="171439" indent="-171439" defTabSz="914340" fontAlgn="auto">
              <a:spcBef>
                <a:spcPts val="0"/>
              </a:spcBef>
              <a:spcAft>
                <a:spcPts val="0"/>
              </a:spcAft>
              <a:buFont typeface="Arial" panose="020B0604020202020204" pitchFamily="34" charset="0"/>
              <a:buChar char="•"/>
            </a:pPr>
            <a:r>
              <a:rPr lang="en-US" sz="1050" kern="0" dirty="0">
                <a:solidFill>
                  <a:sysClr val="windowText" lastClr="000000"/>
                </a:solidFill>
                <a:latin typeface="Calibri"/>
              </a:rPr>
              <a:t>VM Scale Sets</a:t>
            </a:r>
          </a:p>
          <a:p>
            <a:pPr marL="171439" indent="-171439" defTabSz="914340" fontAlgn="auto">
              <a:spcBef>
                <a:spcPts val="0"/>
              </a:spcBef>
              <a:spcAft>
                <a:spcPts val="0"/>
              </a:spcAft>
              <a:buFont typeface="Arial" panose="020B0604020202020204" pitchFamily="34" charset="0"/>
              <a:buChar char="•"/>
            </a:pPr>
            <a:r>
              <a:rPr lang="en-US" sz="1050" kern="0" dirty="0">
                <a:solidFill>
                  <a:sysClr val="windowText" lastClr="000000"/>
                </a:solidFill>
                <a:latin typeface="Calibri"/>
              </a:rPr>
              <a:t>Azure Container Service</a:t>
            </a:r>
          </a:p>
          <a:p>
            <a:pPr marL="171439" indent="-171439" defTabSz="914340" fontAlgn="auto">
              <a:spcBef>
                <a:spcPts val="0"/>
              </a:spcBef>
              <a:spcAft>
                <a:spcPts val="0"/>
              </a:spcAft>
              <a:buFont typeface="Arial" panose="020B0604020202020204" pitchFamily="34" charset="0"/>
              <a:buChar char="•"/>
            </a:pPr>
            <a:r>
              <a:rPr lang="en-US" sz="1050" kern="0" dirty="0">
                <a:solidFill>
                  <a:sysClr val="windowText" lastClr="000000"/>
                </a:solidFill>
                <a:latin typeface="Calibri"/>
              </a:rPr>
              <a:t>Azure Hosted Docker Private  Registry</a:t>
            </a:r>
          </a:p>
        </p:txBody>
      </p:sp>
      <p:grpSp>
        <p:nvGrpSpPr>
          <p:cNvPr id="754" name="Group 753"/>
          <p:cNvGrpSpPr/>
          <p:nvPr/>
        </p:nvGrpSpPr>
        <p:grpSpPr>
          <a:xfrm>
            <a:off x="8507636" y="962683"/>
            <a:ext cx="413061" cy="413061"/>
            <a:chOff x="4609893" y="2672003"/>
            <a:chExt cx="472198" cy="472198"/>
          </a:xfrm>
        </p:grpSpPr>
        <p:sp>
          <p:nvSpPr>
            <p:cNvPr id="755" name="Rectangle 754"/>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56" name="Picture 7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757" name="Rectangle 756"/>
          <p:cNvSpPr/>
          <p:nvPr/>
        </p:nvSpPr>
        <p:spPr>
          <a:xfrm>
            <a:off x="4637163" y="1837948"/>
            <a:ext cx="2676264" cy="441791"/>
          </a:xfrm>
          <a:prstGeom prst="rect">
            <a:avLst/>
          </a:prstGeom>
          <a:solidFill>
            <a:srgbClr val="004561"/>
          </a:solidFill>
          <a:ln w="25400" cap="flat" cmpd="sng" algn="ctr">
            <a:noFill/>
            <a:prstDash val="solid"/>
          </a:ln>
          <a:effectLst/>
        </p:spPr>
        <p:txBody>
          <a:bodyPr rtlCol="0" anchor="t"/>
          <a:lstStyle/>
          <a:p>
            <a:pPr defTabSz="914340" fontAlgn="auto">
              <a:spcBef>
                <a:spcPts val="0"/>
              </a:spcBef>
              <a:spcAft>
                <a:spcPts val="0"/>
              </a:spcAft>
              <a:defRPr/>
            </a:pPr>
            <a:r>
              <a:rPr lang="en-US" sz="1400" b="1" kern="0" dirty="0">
                <a:solidFill>
                  <a:prstClr val="white"/>
                </a:solidFill>
                <a:latin typeface="Calibri"/>
                <a:ea typeface="+mn-ea"/>
                <a:cs typeface="+mn-cs"/>
              </a:rPr>
              <a:t>Azure Container Service</a:t>
            </a:r>
          </a:p>
        </p:txBody>
      </p:sp>
      <p:grpSp>
        <p:nvGrpSpPr>
          <p:cNvPr id="758" name="Group 757"/>
          <p:cNvGrpSpPr/>
          <p:nvPr/>
        </p:nvGrpSpPr>
        <p:grpSpPr>
          <a:xfrm>
            <a:off x="8507636" y="2173636"/>
            <a:ext cx="413061" cy="413061"/>
            <a:chOff x="4609893" y="2672003"/>
            <a:chExt cx="472198" cy="472198"/>
          </a:xfrm>
        </p:grpSpPr>
        <p:sp>
          <p:nvSpPr>
            <p:cNvPr id="759" name="Rectangle 758"/>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60" name="Picture 7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761" name="Group 760"/>
          <p:cNvGrpSpPr/>
          <p:nvPr/>
        </p:nvGrpSpPr>
        <p:grpSpPr>
          <a:xfrm>
            <a:off x="8507636" y="3493473"/>
            <a:ext cx="413061" cy="413061"/>
            <a:chOff x="4609893" y="2672003"/>
            <a:chExt cx="472198" cy="472198"/>
          </a:xfrm>
        </p:grpSpPr>
        <p:sp>
          <p:nvSpPr>
            <p:cNvPr id="762" name="Rectangle 761"/>
            <p:cNvSpPr/>
            <p:nvPr/>
          </p:nvSpPr>
          <p:spPr>
            <a:xfrm>
              <a:off x="4624257" y="2699110"/>
              <a:ext cx="417984" cy="417984"/>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63" name="Picture 7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764"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90203" y="2782865"/>
            <a:ext cx="224733" cy="209144"/>
          </a:xfrm>
          <a:prstGeom prst="rect">
            <a:avLst/>
          </a:prstGeom>
          <a:noFill/>
          <a:extLst>
            <a:ext uri="{909E8E84-426E-40DD-AFC4-6F175D3DCCD1}">
              <a14:hiddenFill xmlns:a14="http://schemas.microsoft.com/office/drawing/2010/main">
                <a:solidFill>
                  <a:srgbClr val="FFFFFF"/>
                </a:solidFill>
              </a14:hiddenFill>
            </a:ext>
          </a:extLst>
        </p:spPr>
      </p:pic>
      <p:sp>
        <p:nvSpPr>
          <p:cNvPr id="765" name="Rectangle 764"/>
          <p:cNvSpPr/>
          <p:nvPr/>
        </p:nvSpPr>
        <p:spPr>
          <a:xfrm>
            <a:off x="229216" y="2751926"/>
            <a:ext cx="3179189" cy="276999"/>
          </a:xfrm>
          <a:prstGeom prst="rect">
            <a:avLst/>
          </a:prstGeom>
        </p:spPr>
        <p:txBody>
          <a:bodyPr wrap="square">
            <a:spAutoFit/>
          </a:bodyPr>
          <a:lstStyle/>
          <a:p>
            <a:pPr defTabSz="914340" fontAlgn="auto">
              <a:spcBef>
                <a:spcPts val="0"/>
              </a:spcBef>
              <a:spcAft>
                <a:spcPts val="0"/>
              </a:spcAft>
            </a:pPr>
            <a:r>
              <a:rPr lang="en-US" sz="1200" kern="0" dirty="0">
                <a:solidFill>
                  <a:prstClr val="white"/>
                </a:solidFill>
                <a:latin typeface="Calibri"/>
              </a:rPr>
              <a:t>Visual Studio</a:t>
            </a:r>
          </a:p>
        </p:txBody>
      </p:sp>
      <p:pic>
        <p:nvPicPr>
          <p:cNvPr id="766" name="Picture 14" descr="http://www.unixstickers.com/image/cache/data/stickers/docker/Docker-logo-and-type.sh-340x34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49146" y="3844787"/>
            <a:ext cx="846364" cy="210646"/>
          </a:xfrm>
          <a:prstGeom prst="rect">
            <a:avLst/>
          </a:prstGeom>
          <a:noFill/>
          <a:extLst>
            <a:ext uri="{909E8E84-426E-40DD-AFC4-6F175D3DCCD1}">
              <a14:hiddenFill xmlns:a14="http://schemas.microsoft.com/office/drawing/2010/main">
                <a:solidFill>
                  <a:srgbClr val="FFFFFF"/>
                </a:solidFill>
              </a14:hiddenFill>
            </a:ext>
          </a:extLst>
        </p:spPr>
      </p:pic>
      <p:sp>
        <p:nvSpPr>
          <p:cNvPr id="767" name="Rectangle 766"/>
          <p:cNvSpPr/>
          <p:nvPr/>
        </p:nvSpPr>
        <p:spPr>
          <a:xfrm>
            <a:off x="991109" y="4446338"/>
            <a:ext cx="2362010" cy="430887"/>
          </a:xfrm>
          <a:prstGeom prst="rect">
            <a:avLst/>
          </a:prstGeom>
        </p:spPr>
        <p:txBody>
          <a:bodyPr wrap="square">
            <a:spAutoFit/>
          </a:bodyPr>
          <a:lstStyle/>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Docker Language Services</a:t>
            </a:r>
          </a:p>
          <a:p>
            <a:pPr marL="171439" indent="-171439" defTabSz="914340" fontAlgn="auto">
              <a:spcBef>
                <a:spcPts val="0"/>
              </a:spcBef>
              <a:spcAft>
                <a:spcPts val="0"/>
              </a:spcAft>
              <a:buFont typeface="Arial" panose="020B0604020202020204" pitchFamily="34" charset="0"/>
              <a:buChar char="•"/>
            </a:pPr>
            <a:r>
              <a:rPr lang="en-US" sz="1100" kern="0" dirty="0">
                <a:solidFill>
                  <a:prstClr val="white"/>
                </a:solidFill>
                <a:latin typeface="Calibri"/>
              </a:rPr>
              <a:t>Docker Scaffolding w/</a:t>
            </a:r>
            <a:r>
              <a:rPr lang="en-US" sz="1100" kern="0" dirty="0" err="1">
                <a:solidFill>
                  <a:prstClr val="white"/>
                </a:solidFill>
                <a:latin typeface="Calibri"/>
              </a:rPr>
              <a:t>yo</a:t>
            </a:r>
            <a:r>
              <a:rPr lang="en-US" sz="1100" kern="0" dirty="0">
                <a:solidFill>
                  <a:prstClr val="white"/>
                </a:solidFill>
                <a:latin typeface="Calibri"/>
              </a:rPr>
              <a:t> docker</a:t>
            </a:r>
          </a:p>
        </p:txBody>
      </p:sp>
      <p:pic>
        <p:nvPicPr>
          <p:cNvPr id="768" name="Picture 24" descr="http://upload.wikimedia.org/wikipedia/commons/7/79/Docker_(container_engine)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2763" y="119797"/>
            <a:ext cx="889759" cy="212655"/>
          </a:xfrm>
          <a:prstGeom prst="rect">
            <a:avLst/>
          </a:prstGeom>
          <a:noFill/>
          <a:extLst>
            <a:ext uri="{909E8E84-426E-40DD-AFC4-6F175D3DCCD1}">
              <a14:hiddenFill xmlns:a14="http://schemas.microsoft.com/office/drawing/2010/main">
                <a:solidFill>
                  <a:srgbClr val="FFFFFF"/>
                </a:solidFill>
              </a14:hiddenFill>
            </a:ext>
          </a:extLst>
        </p:spPr>
      </p:pic>
      <p:sp>
        <p:nvSpPr>
          <p:cNvPr id="769" name="Rectangle 768"/>
          <p:cNvSpPr/>
          <p:nvPr/>
        </p:nvSpPr>
        <p:spPr>
          <a:xfrm>
            <a:off x="1664292" y="74858"/>
            <a:ext cx="1364476" cy="338554"/>
          </a:xfrm>
          <a:prstGeom prst="rect">
            <a:avLst/>
          </a:prstGeom>
        </p:spPr>
        <p:txBody>
          <a:bodyPr wrap="none">
            <a:spAutoFit/>
          </a:bodyPr>
          <a:lstStyle/>
          <a:p>
            <a:pPr defTabSz="914340" fontAlgn="auto">
              <a:spcBef>
                <a:spcPts val="0"/>
              </a:spcBef>
              <a:spcAft>
                <a:spcPts val="0"/>
              </a:spcAft>
            </a:pPr>
            <a:r>
              <a:rPr lang="en-US" sz="1600" kern="0" dirty="0">
                <a:solidFill>
                  <a:srgbClr val="3B5059"/>
                </a:solidFill>
                <a:latin typeface="Calibri"/>
              </a:rPr>
              <a:t>public registry</a:t>
            </a:r>
          </a:p>
        </p:txBody>
      </p:sp>
      <p:sp>
        <p:nvSpPr>
          <p:cNvPr id="770" name="Rectangle 769"/>
          <p:cNvSpPr/>
          <p:nvPr/>
        </p:nvSpPr>
        <p:spPr>
          <a:xfrm>
            <a:off x="1122299" y="437308"/>
            <a:ext cx="361437" cy="361437"/>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pic>
        <p:nvPicPr>
          <p:cNvPr id="771" name="Picture 26" descr="http://www.andrewkeir.com/wp-content/uploads/windows-8-logo-excerpt.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177156" y="498457"/>
            <a:ext cx="251722" cy="239136"/>
          </a:xfrm>
          <a:prstGeom prst="rect">
            <a:avLst/>
          </a:prstGeom>
          <a:noFill/>
          <a:extLst>
            <a:ext uri="{909E8E84-426E-40DD-AFC4-6F175D3DCCD1}">
              <a14:hiddenFill xmlns:a14="http://schemas.microsoft.com/office/drawing/2010/main">
                <a:solidFill>
                  <a:srgbClr val="FFFFFF"/>
                </a:solidFill>
              </a14:hiddenFill>
            </a:ext>
          </a:extLst>
        </p:spPr>
      </p:pic>
      <p:sp>
        <p:nvSpPr>
          <p:cNvPr id="772" name="Rectangle 771"/>
          <p:cNvSpPr/>
          <p:nvPr/>
        </p:nvSpPr>
        <p:spPr>
          <a:xfrm>
            <a:off x="1520518" y="434921"/>
            <a:ext cx="361437" cy="361437"/>
          </a:xfrm>
          <a:prstGeom prst="rect">
            <a:avLst/>
          </a:prstGeom>
          <a:solidFill>
            <a:srgbClr val="22B8EB"/>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sp>
        <p:nvSpPr>
          <p:cNvPr id="773" name="Rectangle 772"/>
          <p:cNvSpPr/>
          <p:nvPr/>
        </p:nvSpPr>
        <p:spPr>
          <a:xfrm>
            <a:off x="1465627" y="526338"/>
            <a:ext cx="463589" cy="169277"/>
          </a:xfrm>
          <a:prstGeom prst="rect">
            <a:avLst/>
          </a:prstGeom>
        </p:spPr>
        <p:txBody>
          <a:bodyPr wrap="none">
            <a:spAutoFit/>
          </a:bodyPr>
          <a:lstStyle/>
          <a:p>
            <a:pPr algn="ctr" defTabSz="914340" fontAlgn="auto">
              <a:spcBef>
                <a:spcPts val="0"/>
              </a:spcBef>
              <a:spcAft>
                <a:spcPts val="0"/>
              </a:spcAft>
            </a:pPr>
            <a:r>
              <a:rPr lang="en-US" sz="500" b="1" kern="0" dirty="0">
                <a:solidFill>
                  <a:srgbClr val="FFFFFF"/>
                </a:solidFill>
                <a:latin typeface="wf_segoe-ui_light"/>
              </a:rPr>
              <a:t>ASP.NET</a:t>
            </a:r>
          </a:p>
        </p:txBody>
      </p:sp>
      <p:pic>
        <p:nvPicPr>
          <p:cNvPr id="774" name="Picture 7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25471" y="499404"/>
            <a:ext cx="192283" cy="225740"/>
          </a:xfrm>
          <a:prstGeom prst="rect">
            <a:avLst/>
          </a:prstGeom>
        </p:spPr>
      </p:pic>
      <p:pic>
        <p:nvPicPr>
          <p:cNvPr id="775" name="Picture 7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41734" y="4855445"/>
            <a:ext cx="487024" cy="291179"/>
          </a:xfrm>
          <a:prstGeom prst="rect">
            <a:avLst/>
          </a:prstGeom>
        </p:spPr>
      </p:pic>
      <p:sp>
        <p:nvSpPr>
          <p:cNvPr id="776" name="Rectangle 775"/>
          <p:cNvSpPr/>
          <p:nvPr/>
        </p:nvSpPr>
        <p:spPr>
          <a:xfrm rot="16200000">
            <a:off x="5245161" y="2549298"/>
            <a:ext cx="3717342" cy="441791"/>
          </a:xfrm>
          <a:prstGeom prst="rect">
            <a:avLst/>
          </a:prstGeom>
          <a:solidFill>
            <a:srgbClr val="004561"/>
          </a:solidFill>
          <a:ln w="25400" cap="flat" cmpd="sng" algn="ctr">
            <a:noFill/>
            <a:prstDash val="solid"/>
          </a:ln>
          <a:effectLst/>
        </p:spPr>
        <p:txBody>
          <a:bodyPr rtlCol="0" anchor="t"/>
          <a:lstStyle/>
          <a:p>
            <a:pPr defTabSz="914340" fontAlgn="auto">
              <a:spcBef>
                <a:spcPts val="0"/>
              </a:spcBef>
              <a:spcAft>
                <a:spcPts val="0"/>
              </a:spcAft>
              <a:defRPr/>
            </a:pPr>
            <a:r>
              <a:rPr lang="en-US" sz="800" kern="0" dirty="0">
                <a:solidFill>
                  <a:prstClr val="white"/>
                </a:solidFill>
                <a:latin typeface="Calibri"/>
                <a:ea typeface="+mn-ea"/>
                <a:cs typeface="+mn-cs"/>
              </a:rPr>
              <a:t>Orchestration &amp; Scheduling  - Marathon / Docker Swarm</a:t>
            </a:r>
          </a:p>
        </p:txBody>
      </p:sp>
      <p:pic>
        <p:nvPicPr>
          <p:cNvPr id="777" name="Picture 2" descr="https://raw.githubusercontent.com/docker/swarm/master/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4815" t="3497" r="34264" b="3163"/>
          <a:stretch/>
        </p:blipFill>
        <p:spPr bwMode="auto">
          <a:xfrm>
            <a:off x="6979503" y="1546961"/>
            <a:ext cx="241460" cy="328049"/>
          </a:xfrm>
          <a:prstGeom prst="rect">
            <a:avLst/>
          </a:prstGeom>
          <a:noFill/>
          <a:extLst>
            <a:ext uri="{909E8E84-426E-40DD-AFC4-6F175D3DCCD1}">
              <a14:hiddenFill xmlns:a14="http://schemas.microsoft.com/office/drawing/2010/main">
                <a:solidFill>
                  <a:srgbClr val="FFFFFF"/>
                </a:solidFill>
              </a14:hiddenFill>
            </a:ext>
          </a:extLst>
        </p:spPr>
      </p:pic>
      <p:pic>
        <p:nvPicPr>
          <p:cNvPr id="778" name="Picture 20" descr="http://tctechcrunch2011.files.wordpress.com/2013/09/mesos_logo.png?w=300&amp;h=10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41149" y="1895081"/>
            <a:ext cx="490790" cy="17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a:t>
            </a:r>
            <a:br>
              <a:rPr lang="en-US" dirty="0"/>
            </a:br>
            <a:r>
              <a:rPr lang="en-US" dirty="0"/>
              <a:t>Visual Studio</a:t>
            </a:r>
          </a:p>
        </p:txBody>
      </p:sp>
      <p:sp>
        <p:nvSpPr>
          <p:cNvPr id="3" name="Text Placeholder 2"/>
          <p:cNvSpPr>
            <a:spLocks noGrp="1"/>
          </p:cNvSpPr>
          <p:nvPr>
            <p:ph type="body" sz="quarter" idx="11"/>
          </p:nvPr>
        </p:nvSpPr>
        <p:spPr>
          <a:xfrm>
            <a:off x="201930" y="1276350"/>
            <a:ext cx="5378182" cy="1514126"/>
          </a:xfrm>
        </p:spPr>
        <p:txBody>
          <a:bodyPr>
            <a:noAutofit/>
          </a:bodyPr>
          <a:lstStyle/>
          <a:p>
            <a:pPr marL="457200" indent="-457200">
              <a:buFont typeface="Arial" panose="020B0604020202020204" pitchFamily="34" charset="0"/>
              <a:buChar char="•"/>
            </a:pPr>
            <a:r>
              <a:rPr lang="en-US" sz="2400" dirty="0"/>
              <a:t>Scaffolds docker assets</a:t>
            </a:r>
          </a:p>
          <a:p>
            <a:pPr marL="571500" lvl="1" indent="-168275">
              <a:buFont typeface="Arial" panose="020B0604020202020204" pitchFamily="34" charset="0"/>
              <a:buChar char="•"/>
              <a:tabLst>
                <a:tab pos="914400" algn="l"/>
              </a:tabLst>
            </a:pPr>
            <a:r>
              <a:rPr lang="en-US" sz="1400" dirty="0"/>
              <a:t>Dockerfile, docker-</a:t>
            </a:r>
            <a:r>
              <a:rPr lang="en-US" sz="1400" dirty="0" err="1"/>
              <a:t>compose.yml</a:t>
            </a:r>
            <a:r>
              <a:rPr lang="en-US" sz="1400" dirty="0"/>
              <a:t>, DockerTask.ps1</a:t>
            </a:r>
          </a:p>
          <a:p>
            <a:pPr marL="457200" indent="-457200">
              <a:buFont typeface="Arial" panose="020B0604020202020204" pitchFamily="34" charset="0"/>
              <a:buChar char="•"/>
            </a:pPr>
            <a:r>
              <a:rPr lang="en-US" sz="2400" dirty="0"/>
              <a:t>Run and Test your code in a docker container</a:t>
            </a:r>
          </a:p>
          <a:p>
            <a:pPr marL="571500" lvl="1" indent="-114300">
              <a:buFont typeface="Arial" panose="020B0604020202020204" pitchFamily="34" charset="0"/>
              <a:buChar char="•"/>
            </a:pPr>
            <a:r>
              <a:rPr lang="en-US" sz="1400" dirty="0"/>
              <a:t>Linux today, Windows Server &amp; Nano Server coming soon</a:t>
            </a:r>
          </a:p>
          <a:p>
            <a:pPr marL="457200" indent="-457200">
              <a:buFont typeface="Arial" panose="020B0604020202020204" pitchFamily="34" charset="0"/>
              <a:buChar char="•"/>
            </a:pPr>
            <a:r>
              <a:rPr lang="en-US" sz="2400" dirty="0"/>
              <a:t>Edit &amp; Refresh of code</a:t>
            </a:r>
          </a:p>
          <a:p>
            <a:pPr marL="457200" indent="-457200">
              <a:buFont typeface="Arial" panose="020B0604020202020204" pitchFamily="34" charset="0"/>
              <a:buChar char="•"/>
            </a:pPr>
            <a:r>
              <a:rPr lang="en-US" sz="2400" dirty="0"/>
              <a:t>Enable F5 – Start Debugging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123950"/>
            <a:ext cx="5100066" cy="254737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87318" y="3989434"/>
            <a:ext cx="2495238" cy="9188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3755873"/>
            <a:ext cx="790476" cy="257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760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267997"/>
            <a:ext cx="1295400" cy="8048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16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27" y="149397"/>
            <a:ext cx="7885581" cy="994032"/>
          </a:xfrm>
        </p:spPr>
        <p:txBody>
          <a:bodyPr>
            <a:normAutofit/>
          </a:bodyPr>
          <a:lstStyle/>
          <a:p>
            <a:r>
              <a:rPr lang="en-US" sz="4949" dirty="0"/>
              <a:t>Visual Studio Code</a:t>
            </a:r>
          </a:p>
        </p:txBody>
      </p:sp>
      <p:pic>
        <p:nvPicPr>
          <p:cNvPr id="7" name="Picture 6" descr="vs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210" y="233535"/>
            <a:ext cx="825757" cy="825757"/>
          </a:xfrm>
          <a:prstGeom prst="rect">
            <a:avLst/>
          </a:prstGeom>
        </p:spPr>
      </p:pic>
      <p:sp>
        <p:nvSpPr>
          <p:cNvPr id="3" name="Content Placeholder 2"/>
          <p:cNvSpPr>
            <a:spLocks noGrp="1"/>
          </p:cNvSpPr>
          <p:nvPr>
            <p:ph sz="half" idx="1"/>
          </p:nvPr>
        </p:nvSpPr>
        <p:spPr>
          <a:xfrm>
            <a:off x="628651" y="1369389"/>
            <a:ext cx="3886200" cy="543108"/>
          </a:xfrm>
        </p:spPr>
        <p:txBody>
          <a:bodyPr/>
          <a:lstStyle/>
          <a:p>
            <a:endParaRPr lang="en-US"/>
          </a:p>
        </p:txBody>
      </p:sp>
      <p:sp>
        <p:nvSpPr>
          <p:cNvPr id="5" name="Content Placeholder 4"/>
          <p:cNvSpPr>
            <a:spLocks noGrp="1"/>
          </p:cNvSpPr>
          <p:nvPr>
            <p:ph sz="half" idx="2"/>
          </p:nvPr>
        </p:nvSpPr>
        <p:spPr>
          <a:xfrm>
            <a:off x="5390267" y="1315223"/>
            <a:ext cx="3787504" cy="2850749"/>
          </a:xfrm>
          <a:solidFill>
            <a:schemeClr val="bg1"/>
          </a:solidFill>
        </p:spPr>
        <p:txBody>
          <a:bodyPr>
            <a:noAutofit/>
          </a:bodyPr>
          <a:lstStyle/>
          <a:p>
            <a:r>
              <a:rPr lang="en-US" sz="1650" dirty="0"/>
              <a:t>OS X, Linux, Windows</a:t>
            </a:r>
          </a:p>
          <a:p>
            <a:r>
              <a:rPr lang="en-US" sz="1650" dirty="0"/>
              <a:t>Lightweight, keyboard focused</a:t>
            </a:r>
          </a:p>
          <a:p>
            <a:r>
              <a:rPr lang="en-US" sz="1650" dirty="0"/>
              <a:t>IntelliSense, </a:t>
            </a:r>
            <a:r>
              <a:rPr lang="en-US" sz="1650" dirty="0" err="1"/>
              <a:t>GoTo</a:t>
            </a:r>
            <a:r>
              <a:rPr lang="en-US" sz="1650" dirty="0"/>
              <a:t> Def, refactoring</a:t>
            </a:r>
          </a:p>
          <a:p>
            <a:r>
              <a:rPr lang="en-US" sz="1650" dirty="0" err="1"/>
              <a:t>Git</a:t>
            </a:r>
            <a:r>
              <a:rPr lang="en-US" sz="1650" dirty="0"/>
              <a:t> SCC integration</a:t>
            </a:r>
          </a:p>
          <a:p>
            <a:r>
              <a:rPr lang="en-US" sz="1650" dirty="0"/>
              <a:t>Extensible platform</a:t>
            </a:r>
          </a:p>
          <a:p>
            <a:r>
              <a:rPr lang="en-US" sz="1650" b="1" dirty="0"/>
              <a:t>Docker Asset Editing - extension</a:t>
            </a:r>
          </a:p>
        </p:txBody>
      </p:sp>
      <p:sp>
        <p:nvSpPr>
          <p:cNvPr id="8" name="TextBox 7"/>
          <p:cNvSpPr txBox="1"/>
          <p:nvPr/>
        </p:nvSpPr>
        <p:spPr>
          <a:xfrm>
            <a:off x="722137" y="4674667"/>
            <a:ext cx="2542583" cy="415498"/>
          </a:xfrm>
          <a:prstGeom prst="rect">
            <a:avLst/>
          </a:prstGeom>
          <a:noFill/>
        </p:spPr>
        <p:txBody>
          <a:bodyPr wrap="square" rtlCol="0">
            <a:spAutoFit/>
          </a:bodyPr>
          <a:lstStyle/>
          <a:p>
            <a:r>
              <a:rPr lang="en-US" sz="2100" dirty="0">
                <a:hlinkClick r:id="rId3"/>
              </a:rPr>
              <a:t>aka.ms/VSCode</a:t>
            </a:r>
            <a:r>
              <a:rPr lang="en-US" sz="2100" dirty="0"/>
              <a:t> </a:t>
            </a:r>
          </a:p>
        </p:txBody>
      </p:sp>
      <p:pic>
        <p:nvPicPr>
          <p:cNvPr id="11" name="Picture 10"/>
          <p:cNvPicPr>
            <a:picLocks noChangeAspect="1"/>
          </p:cNvPicPr>
          <p:nvPr/>
        </p:nvPicPr>
        <p:blipFill>
          <a:blip r:embed="rId4"/>
          <a:stretch>
            <a:fillRect/>
          </a:stretch>
        </p:blipFill>
        <p:spPr>
          <a:xfrm>
            <a:off x="204870" y="1059292"/>
            <a:ext cx="4830797" cy="3509416"/>
          </a:xfrm>
          <a:prstGeom prst="rect">
            <a:avLst/>
          </a:prstGeom>
        </p:spPr>
      </p:pic>
      <p:sp>
        <p:nvSpPr>
          <p:cNvPr id="9" name="TextBox 8"/>
          <p:cNvSpPr txBox="1"/>
          <p:nvPr/>
        </p:nvSpPr>
        <p:spPr>
          <a:xfrm>
            <a:off x="3491880" y="4674667"/>
            <a:ext cx="4075632" cy="415498"/>
          </a:xfrm>
          <a:prstGeom prst="rect">
            <a:avLst/>
          </a:prstGeom>
          <a:noFill/>
        </p:spPr>
        <p:txBody>
          <a:bodyPr wrap="square" rtlCol="0">
            <a:spAutoFit/>
          </a:bodyPr>
          <a:lstStyle/>
          <a:p>
            <a:r>
              <a:rPr lang="en-US" sz="2100" dirty="0">
                <a:hlinkClick r:id="rId5"/>
              </a:rPr>
              <a:t>aka.ms/</a:t>
            </a:r>
            <a:r>
              <a:rPr lang="en-US" sz="2100" dirty="0" err="1">
                <a:hlinkClick r:id="rId5"/>
              </a:rPr>
              <a:t>DockerToolsForVSCode</a:t>
            </a:r>
            <a:r>
              <a:rPr lang="en-US" sz="2100" dirty="0"/>
              <a:t> </a:t>
            </a:r>
          </a:p>
        </p:txBody>
      </p:sp>
    </p:spTree>
    <p:extLst>
      <p:ext uri="{BB962C8B-B14F-4D97-AF65-F5344CB8AC3E}">
        <p14:creationId xmlns:p14="http://schemas.microsoft.com/office/powerpoint/2010/main" val="31186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1930" y="892121"/>
            <a:ext cx="8740142" cy="1757854"/>
          </a:xfrm>
        </p:spPr>
        <p:txBody>
          <a:bodyPr/>
          <a:lstStyle/>
          <a:p>
            <a:pPr marL="0" indent="0">
              <a:buNone/>
            </a:pPr>
            <a:r>
              <a:rPr lang="en-US" sz="2353" dirty="0"/>
              <a:t>Developers need a means to get started</a:t>
            </a:r>
          </a:p>
          <a:p>
            <a:pPr marL="0" indent="0">
              <a:buNone/>
            </a:pPr>
            <a:r>
              <a:rPr lang="en-US" sz="2353" dirty="0"/>
              <a:t>Scaffolds initial assets </a:t>
            </a:r>
          </a:p>
          <a:p>
            <a:pPr marL="0" indent="0">
              <a:buNone/>
            </a:pPr>
            <a:r>
              <a:rPr lang="en-US" sz="2353" dirty="0">
                <a:gradFill>
                  <a:gsLst>
                    <a:gs pos="1250">
                      <a:schemeClr val="tx1"/>
                    </a:gs>
                    <a:gs pos="99000">
                      <a:schemeClr val="tx1"/>
                    </a:gs>
                  </a:gsLst>
                  <a:lin ang="5400000" scaled="0"/>
                </a:gradFill>
                <a:latin typeface="+mn-lt"/>
              </a:rPr>
              <a:t>       </a:t>
            </a:r>
            <a:r>
              <a:rPr lang="en-US" sz="1471" dirty="0">
                <a:gradFill>
                  <a:gsLst>
                    <a:gs pos="1250">
                      <a:schemeClr val="tx1"/>
                    </a:gs>
                    <a:gs pos="99000">
                      <a:schemeClr val="tx1"/>
                    </a:gs>
                  </a:gsLst>
                  <a:lin ang="5400000" scaled="0"/>
                </a:gradFill>
                <a:latin typeface="+mn-lt"/>
              </a:rPr>
              <a:t>(</a:t>
            </a:r>
            <a:r>
              <a:rPr lang="en-US" sz="1471" dirty="0" err="1">
                <a:gradFill>
                  <a:gsLst>
                    <a:gs pos="1250">
                      <a:schemeClr val="tx1"/>
                    </a:gs>
                    <a:gs pos="99000">
                      <a:schemeClr val="tx1"/>
                    </a:gs>
                  </a:gsLst>
                  <a:lin ang="5400000" scaled="0"/>
                </a:gradFill>
                <a:latin typeface="+mn-lt"/>
              </a:rPr>
              <a:t>Dockerfile</a:t>
            </a:r>
            <a:r>
              <a:rPr lang="en-US" sz="1471" dirty="0">
                <a:gradFill>
                  <a:gsLst>
                    <a:gs pos="1250">
                      <a:schemeClr val="tx1"/>
                    </a:gs>
                    <a:gs pos="99000">
                      <a:schemeClr val="tx1"/>
                    </a:gs>
                  </a:gsLst>
                  <a:lin ang="5400000" scaled="0"/>
                </a:gradFill>
                <a:latin typeface="+mn-lt"/>
              </a:rPr>
              <a:t>.*, </a:t>
            </a:r>
            <a:r>
              <a:rPr lang="en-US" sz="1471" dirty="0" err="1">
                <a:gradFill>
                  <a:gsLst>
                    <a:gs pos="1250">
                      <a:schemeClr val="tx1"/>
                    </a:gs>
                    <a:gs pos="99000">
                      <a:schemeClr val="tx1"/>
                    </a:gs>
                  </a:gsLst>
                  <a:lin ang="5400000" scaled="0"/>
                </a:gradFill>
                <a:latin typeface="+mn-lt"/>
              </a:rPr>
              <a:t>docker</a:t>
            </a:r>
            <a:r>
              <a:rPr lang="en-US" sz="1471" dirty="0">
                <a:gradFill>
                  <a:gsLst>
                    <a:gs pos="1250">
                      <a:schemeClr val="tx1"/>
                    </a:gs>
                    <a:gs pos="99000">
                      <a:schemeClr val="tx1"/>
                    </a:gs>
                  </a:gsLst>
                  <a:lin ang="5400000" scaled="0"/>
                </a:gradFill>
                <a:latin typeface="+mn-lt"/>
              </a:rPr>
              <a:t>-compose.*.</a:t>
            </a:r>
            <a:r>
              <a:rPr lang="en-US" sz="1471" dirty="0" err="1">
                <a:gradFill>
                  <a:gsLst>
                    <a:gs pos="1250">
                      <a:schemeClr val="tx1"/>
                    </a:gs>
                    <a:gs pos="99000">
                      <a:schemeClr val="tx1"/>
                    </a:gs>
                  </a:gsLst>
                  <a:lin ang="5400000" scaled="0"/>
                </a:gradFill>
                <a:latin typeface="+mn-lt"/>
              </a:rPr>
              <a:t>yml</a:t>
            </a:r>
            <a:r>
              <a:rPr lang="en-US" sz="1471" dirty="0">
                <a:gradFill>
                  <a:gsLst>
                    <a:gs pos="1250">
                      <a:schemeClr val="tx1"/>
                    </a:gs>
                    <a:gs pos="99000">
                      <a:schemeClr val="tx1"/>
                    </a:gs>
                  </a:gsLst>
                  <a:lin ang="5400000" scaled="0"/>
                </a:gradFill>
                <a:latin typeface="+mn-lt"/>
              </a:rPr>
              <a:t>, bash and </a:t>
            </a:r>
            <a:r>
              <a:rPr lang="en-US" sz="1471" dirty="0" err="1">
                <a:gradFill>
                  <a:gsLst>
                    <a:gs pos="1250">
                      <a:schemeClr val="tx1"/>
                    </a:gs>
                    <a:gs pos="99000">
                      <a:schemeClr val="tx1"/>
                    </a:gs>
                  </a:gsLst>
                  <a:lin ang="5400000" scaled="0"/>
                </a:gradFill>
                <a:latin typeface="+mn-lt"/>
              </a:rPr>
              <a:t>powershell</a:t>
            </a:r>
            <a:r>
              <a:rPr lang="en-US" sz="1471" dirty="0">
                <a:gradFill>
                  <a:gsLst>
                    <a:gs pos="1250">
                      <a:schemeClr val="tx1"/>
                    </a:gs>
                    <a:gs pos="99000">
                      <a:schemeClr val="tx1"/>
                    </a:gs>
                  </a:gsLst>
                  <a:lin ang="5400000" scaled="0"/>
                </a:gradFill>
                <a:latin typeface="+mn-lt"/>
              </a:rPr>
              <a:t> scripts)</a:t>
            </a:r>
          </a:p>
          <a:p>
            <a:pPr marL="0" indent="0">
              <a:buNone/>
            </a:pPr>
            <a:endParaRPr lang="en-US" sz="2353" dirty="0"/>
          </a:p>
        </p:txBody>
      </p:sp>
      <p:sp>
        <p:nvSpPr>
          <p:cNvPr id="4" name="Title 3"/>
          <p:cNvSpPr>
            <a:spLocks noGrp="1"/>
          </p:cNvSpPr>
          <p:nvPr>
            <p:ph type="title"/>
          </p:nvPr>
        </p:nvSpPr>
        <p:spPr/>
        <p:txBody>
          <a:bodyPr/>
          <a:lstStyle/>
          <a:p>
            <a:r>
              <a:rPr lang="en-US" dirty="0"/>
              <a:t>Bootstrapping the developer </a:t>
            </a:r>
          </a:p>
        </p:txBody>
      </p:sp>
      <p:sp>
        <p:nvSpPr>
          <p:cNvPr id="25" name="Rectangle 24"/>
          <p:cNvSpPr/>
          <p:nvPr/>
        </p:nvSpPr>
        <p:spPr bwMode="auto">
          <a:xfrm>
            <a:off x="4574705" y="2588034"/>
            <a:ext cx="4503134" cy="179137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07571" tIns="67232" rIns="107571" bIns="6723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685845" fontAlgn="auto">
              <a:spcBef>
                <a:spcPts val="0"/>
              </a:spcBef>
              <a:spcAft>
                <a:spcPts val="0"/>
              </a:spcAft>
              <a:defRPr/>
            </a:pPr>
            <a:endParaRPr lang="en-US" sz="1765" dirty="0">
              <a:gradFill>
                <a:gsLst>
                  <a:gs pos="1250">
                    <a:srgbClr val="505050"/>
                  </a:gs>
                  <a:gs pos="100000">
                    <a:srgbClr val="505050"/>
                  </a:gs>
                </a:gsLst>
                <a:lin ang="5400000" scaled="0"/>
              </a:gradFill>
              <a:latin typeface="Segoe UI"/>
            </a:endParaRPr>
          </a:p>
        </p:txBody>
      </p:sp>
      <p:grpSp>
        <p:nvGrpSpPr>
          <p:cNvPr id="26" name="Group 25"/>
          <p:cNvGrpSpPr/>
          <p:nvPr/>
        </p:nvGrpSpPr>
        <p:grpSpPr>
          <a:xfrm>
            <a:off x="5445675" y="2700398"/>
            <a:ext cx="2858529" cy="1566647"/>
            <a:chOff x="1088966" y="739833"/>
            <a:chExt cx="5439106" cy="2980960"/>
          </a:xfrm>
        </p:grpSpPr>
        <p:pic>
          <p:nvPicPr>
            <p:cNvPr id="29" name="Picture 28"/>
            <p:cNvPicPr>
              <a:picLocks noChangeAspect="1"/>
            </p:cNvPicPr>
            <p:nvPr/>
          </p:nvPicPr>
          <p:blipFill rotWithShape="1">
            <a:blip r:embed="rId3">
              <a:clrChange>
                <a:clrFrom>
                  <a:srgbClr val="FFFFFF"/>
                </a:clrFrom>
                <a:clrTo>
                  <a:srgbClr val="FFFFFF">
                    <a:alpha val="0"/>
                  </a:srgbClr>
                </a:clrTo>
              </a:clrChange>
            </a:blip>
            <a:srcRect l="3162" t="3750" r="2890" b="3343"/>
            <a:stretch/>
          </p:blipFill>
          <p:spPr>
            <a:xfrm>
              <a:off x="1088966" y="739833"/>
              <a:ext cx="2252749" cy="2227812"/>
            </a:xfrm>
            <a:prstGeom prst="rect">
              <a:avLst/>
            </a:prstGeom>
          </p:spPr>
        </p:pic>
        <p:pic>
          <p:nvPicPr>
            <p:cNvPr id="30" name="Picture 29"/>
            <p:cNvPicPr>
              <a:picLocks noChangeAspect="1"/>
            </p:cNvPicPr>
            <p:nvPr/>
          </p:nvPicPr>
          <p:blipFill rotWithShape="1">
            <a:blip r:embed="rId4">
              <a:clrChange>
                <a:clrFrom>
                  <a:srgbClr val="FFFFFF"/>
                </a:clrFrom>
                <a:clrTo>
                  <a:srgbClr val="FFFFFF">
                    <a:alpha val="0"/>
                  </a:srgbClr>
                </a:clrTo>
              </a:clrChange>
            </a:blip>
            <a:srcRect t="20074" b="21332"/>
            <a:stretch/>
          </p:blipFill>
          <p:spPr>
            <a:xfrm>
              <a:off x="3276872" y="906462"/>
              <a:ext cx="3251200" cy="1904999"/>
            </a:xfrm>
            <a:prstGeom prst="rect">
              <a:avLst/>
            </a:prstGeom>
          </p:spPr>
        </p:pic>
        <p:sp>
          <p:nvSpPr>
            <p:cNvPr id="31" name="Title 1"/>
            <p:cNvSpPr txBox="1">
              <a:spLocks/>
            </p:cNvSpPr>
            <p:nvPr/>
          </p:nvSpPr>
          <p:spPr>
            <a:xfrm>
              <a:off x="1088966" y="2967645"/>
              <a:ext cx="5439106" cy="753148"/>
            </a:xfrm>
            <a:prstGeom prst="rect">
              <a:avLst/>
            </a:prstGeom>
            <a:solidFill>
              <a:srgbClr val="505050"/>
            </a:solidFill>
          </p:spPr>
          <p:txBody>
            <a:bodyPr vert="horz" lIns="65910" tIns="32955" rIns="65910" bIns="32955"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845" fontAlgn="auto">
                <a:spcBef>
                  <a:spcPts val="0"/>
                </a:spcBef>
                <a:spcAft>
                  <a:spcPts val="0"/>
                </a:spcAft>
                <a:defRPr/>
              </a:pPr>
              <a:r>
                <a:rPr lang="en-US" sz="2647" dirty="0" err="1">
                  <a:solidFill>
                    <a:srgbClr val="2FFF12"/>
                  </a:solidFill>
                  <a:latin typeface="AndaleMono" charset="0"/>
                </a:rPr>
                <a:t>yo</a:t>
              </a:r>
              <a:r>
                <a:rPr lang="en-US" sz="2647" dirty="0">
                  <a:solidFill>
                    <a:srgbClr val="2FFF12"/>
                  </a:solidFill>
                  <a:latin typeface="AndaleMono" charset="0"/>
                </a:rPr>
                <a:t> </a:t>
              </a:r>
              <a:r>
                <a:rPr lang="en-US" sz="2647" dirty="0" err="1">
                  <a:solidFill>
                    <a:srgbClr val="2FFF12"/>
                  </a:solidFill>
                  <a:latin typeface="AndaleMono" charset="0"/>
                </a:rPr>
                <a:t>docker</a:t>
              </a:r>
              <a:endParaRPr lang="en-US" sz="2647" dirty="0">
                <a:solidFill>
                  <a:srgbClr val="505050"/>
                </a:solidFill>
                <a:latin typeface="Segoe UI"/>
              </a:endParaRPr>
            </a:p>
          </p:txBody>
        </p:sp>
      </p:grpSp>
      <p:pic>
        <p:nvPicPr>
          <p:cNvPr id="27" name="Picture 26"/>
          <p:cNvPicPr>
            <a:picLocks noChangeAspect="1"/>
          </p:cNvPicPr>
          <p:nvPr/>
        </p:nvPicPr>
        <p:blipFill rotWithShape="1">
          <a:blip r:embed="rId5"/>
          <a:srcRect r="23905"/>
          <a:stretch/>
        </p:blipFill>
        <p:spPr>
          <a:xfrm>
            <a:off x="86967" y="2505951"/>
            <a:ext cx="1877274" cy="2039316"/>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rotWithShape="1">
          <a:blip r:embed="rId6"/>
          <a:srcRect r="21132" b="53543"/>
          <a:stretch/>
        </p:blipFill>
        <p:spPr>
          <a:xfrm>
            <a:off x="2010106" y="2504519"/>
            <a:ext cx="2975366" cy="2039608"/>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3429071" y="4660499"/>
            <a:ext cx="2285858" cy="415498"/>
          </a:xfrm>
          <a:prstGeom prst="rect">
            <a:avLst/>
          </a:prstGeom>
          <a:noFill/>
        </p:spPr>
        <p:txBody>
          <a:bodyPr wrap="square" rtlCol="0">
            <a:spAutoFit/>
          </a:bodyPr>
          <a:lstStyle/>
          <a:p>
            <a:r>
              <a:rPr lang="en-US" sz="2100" dirty="0">
                <a:hlinkClick r:id="rId7"/>
              </a:rPr>
              <a:t>aka.ms/</a:t>
            </a:r>
            <a:r>
              <a:rPr lang="en-US" sz="2100" dirty="0" err="1">
                <a:hlinkClick r:id="rId7"/>
              </a:rPr>
              <a:t>YoDocker</a:t>
            </a:r>
            <a:r>
              <a:rPr lang="en-US" sz="2100" dirty="0"/>
              <a:t> </a:t>
            </a:r>
          </a:p>
        </p:txBody>
      </p:sp>
    </p:spTree>
    <p:extLst>
      <p:ext uri="{BB962C8B-B14F-4D97-AF65-F5344CB8AC3E}">
        <p14:creationId xmlns:p14="http://schemas.microsoft.com/office/powerpoint/2010/main" val="23519619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09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643"/>
            <a:ext cx="9142857" cy="514285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1399785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a:t>
            </a:r>
          </a:p>
        </p:txBody>
      </p:sp>
      <p:sp>
        <p:nvSpPr>
          <p:cNvPr id="3" name="Tex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Docker “Steps” to aide in your build, validate, push scenarios</a:t>
            </a:r>
          </a:p>
          <a:p>
            <a:pPr marL="457200" indent="-457200">
              <a:buFont typeface="Arial" panose="020B0604020202020204" pitchFamily="34" charset="0"/>
              <a:buChar char="•"/>
            </a:pPr>
            <a:r>
              <a:rPr lang="en-US" dirty="0"/>
              <a:t>Integrated with:</a:t>
            </a:r>
          </a:p>
          <a:p>
            <a:pPr marL="878261" lvl="2" indent="-457200"/>
            <a:r>
              <a:rPr lang="en-US" dirty="0"/>
              <a:t>GitHub for SCC</a:t>
            </a:r>
          </a:p>
          <a:p>
            <a:pPr marL="878261" lvl="2" indent="-457200"/>
            <a:r>
              <a:rPr lang="en-US" dirty="0"/>
              <a:t>Jenkins for CI/CD</a:t>
            </a:r>
          </a:p>
        </p:txBody>
      </p:sp>
      <p:sp>
        <p:nvSpPr>
          <p:cNvPr id="4" name="TextBox 3"/>
          <p:cNvSpPr txBox="1"/>
          <p:nvPr/>
        </p:nvSpPr>
        <p:spPr>
          <a:xfrm>
            <a:off x="1691680" y="4328717"/>
            <a:ext cx="5059663" cy="531812"/>
          </a:xfrm>
          <a:prstGeom prst="rect">
            <a:avLst/>
          </a:prstGeom>
          <a:noFill/>
        </p:spPr>
        <p:txBody>
          <a:bodyPr wrap="square" rtlCol="0">
            <a:spAutoFit/>
          </a:bodyPr>
          <a:lstStyle/>
          <a:p>
            <a:r>
              <a:rPr lang="en-US" sz="2856" dirty="0">
                <a:hlinkClick r:id="rId2"/>
              </a:rPr>
              <a:t>aka.ms/</a:t>
            </a:r>
            <a:r>
              <a:rPr lang="en-US" sz="2856" dirty="0" err="1">
                <a:hlinkClick r:id="rId2"/>
              </a:rPr>
              <a:t>DockerToolsForVSTS</a:t>
            </a:r>
            <a:r>
              <a:rPr lang="en-US" sz="2856" dirty="0"/>
              <a:t>  </a:t>
            </a:r>
          </a:p>
        </p:txBody>
      </p:sp>
    </p:spTree>
    <p:extLst>
      <p:ext uri="{BB962C8B-B14F-4D97-AF65-F5344CB8AC3E}">
        <p14:creationId xmlns:p14="http://schemas.microsoft.com/office/powerpoint/2010/main" val="3293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536"/>
            <a:ext cx="9149030" cy="47860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7" y="1157464"/>
            <a:ext cx="7761905" cy="2828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42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OS &amp; Tooling Support for .NET</a:t>
            </a:r>
          </a:p>
        </p:txBody>
      </p:sp>
      <p:graphicFrame>
        <p:nvGraphicFramePr>
          <p:cNvPr id="4" name="Table 3"/>
          <p:cNvGraphicFramePr>
            <a:graphicFrameLocks noGrp="1"/>
          </p:cNvGraphicFramePr>
          <p:nvPr>
            <p:extLst>
              <p:ext uri="{D42A27DB-BD31-4B8C-83A1-F6EECF244321}">
                <p14:modId xmlns:p14="http://schemas.microsoft.com/office/powerpoint/2010/main" val="1943426186"/>
              </p:ext>
            </p:extLst>
          </p:nvPr>
        </p:nvGraphicFramePr>
        <p:xfrm>
          <a:off x="230815" y="1451219"/>
          <a:ext cx="7991005" cy="1015949"/>
        </p:xfrm>
        <a:graphic>
          <a:graphicData uri="http://schemas.openxmlformats.org/drawingml/2006/table">
            <a:tbl>
              <a:tblPr firstRow="1" bandRow="1">
                <a:tableStyleId>{5C22544A-7EE6-4342-B048-85BDC9FD1C3A}</a:tableStyleId>
              </a:tblPr>
              <a:tblGrid>
                <a:gridCol w="1524349">
                  <a:extLst>
                    <a:ext uri="{9D8B030D-6E8A-4147-A177-3AD203B41FA5}">
                      <a16:colId xmlns:a16="http://schemas.microsoft.com/office/drawing/2014/main" val="2888101722"/>
                    </a:ext>
                  </a:extLst>
                </a:gridCol>
                <a:gridCol w="2312263">
                  <a:extLst>
                    <a:ext uri="{9D8B030D-6E8A-4147-A177-3AD203B41FA5}">
                      <a16:colId xmlns:a16="http://schemas.microsoft.com/office/drawing/2014/main" val="1863934931"/>
                    </a:ext>
                  </a:extLst>
                </a:gridCol>
                <a:gridCol w="1595076">
                  <a:extLst>
                    <a:ext uri="{9D8B030D-6E8A-4147-A177-3AD203B41FA5}">
                      <a16:colId xmlns:a16="http://schemas.microsoft.com/office/drawing/2014/main" val="3324619357"/>
                    </a:ext>
                  </a:extLst>
                </a:gridCol>
                <a:gridCol w="611857">
                  <a:extLst>
                    <a:ext uri="{9D8B030D-6E8A-4147-A177-3AD203B41FA5}">
                      <a16:colId xmlns:a16="http://schemas.microsoft.com/office/drawing/2014/main" val="1900392045"/>
                    </a:ext>
                  </a:extLst>
                </a:gridCol>
                <a:gridCol w="386116">
                  <a:extLst>
                    <a:ext uri="{9D8B030D-6E8A-4147-A177-3AD203B41FA5}">
                      <a16:colId xmlns:a16="http://schemas.microsoft.com/office/drawing/2014/main" val="873871722"/>
                    </a:ext>
                  </a:extLst>
                </a:gridCol>
                <a:gridCol w="1561344">
                  <a:extLst>
                    <a:ext uri="{9D8B030D-6E8A-4147-A177-3AD203B41FA5}">
                      <a16:colId xmlns:a16="http://schemas.microsoft.com/office/drawing/2014/main" val="1968150954"/>
                    </a:ext>
                  </a:extLst>
                </a:gridCol>
              </a:tblGrid>
              <a:tr h="272663">
                <a:tc>
                  <a:txBody>
                    <a:bodyPr/>
                    <a:lstStyle/>
                    <a:p>
                      <a:r>
                        <a:rPr lang="en-US" sz="1300" dirty="0"/>
                        <a:t>.NET Version/OS</a:t>
                      </a:r>
                    </a:p>
                  </a:txBody>
                  <a:tcPr marL="67232" marR="67232" marT="33616" marB="33616"/>
                </a:tc>
                <a:tc>
                  <a:txBody>
                    <a:bodyPr/>
                    <a:lstStyle/>
                    <a:p>
                      <a:r>
                        <a:rPr lang="en-US" sz="1300" dirty="0"/>
                        <a:t>Windows Server Core 2016</a:t>
                      </a:r>
                    </a:p>
                  </a:txBody>
                  <a:tcPr marL="67232" marR="67232" marT="33616" marB="33616"/>
                </a:tc>
                <a:tc>
                  <a:txBody>
                    <a:bodyPr/>
                    <a:lstStyle/>
                    <a:p>
                      <a:r>
                        <a:rPr lang="en-US" sz="1300" dirty="0"/>
                        <a:t>Nano Server 2016</a:t>
                      </a:r>
                    </a:p>
                  </a:txBody>
                  <a:tcPr marL="67232" marR="67232" marT="33616" marB="33616"/>
                </a:tc>
                <a:tc>
                  <a:txBody>
                    <a:bodyPr/>
                    <a:lstStyle/>
                    <a:p>
                      <a:r>
                        <a:rPr lang="en-US" sz="1300" dirty="0"/>
                        <a:t>Linux</a:t>
                      </a:r>
                    </a:p>
                  </a:txBody>
                  <a:tcPr marL="67232" marR="67232" marT="33616" marB="33616"/>
                </a:tc>
                <a:tc>
                  <a:txBody>
                    <a:bodyPr/>
                    <a:lstStyle/>
                    <a:p>
                      <a:r>
                        <a:rPr lang="en-US" sz="1300" dirty="0"/>
                        <a:t>VS</a:t>
                      </a:r>
                    </a:p>
                  </a:txBody>
                  <a:tcPr marL="67232" marR="67232" marT="33616" marB="33616"/>
                </a:tc>
                <a:tc>
                  <a:txBody>
                    <a:bodyPr/>
                    <a:lstStyle/>
                    <a:p>
                      <a:r>
                        <a:rPr lang="en-US" sz="1300" dirty="0"/>
                        <a:t>VS Code/Mac</a:t>
                      </a:r>
                    </a:p>
                  </a:txBody>
                  <a:tcPr marL="67232" marR="67232" marT="33616" marB="33616"/>
                </a:tc>
                <a:extLst>
                  <a:ext uri="{0D108BD9-81ED-4DB2-BD59-A6C34878D82A}">
                    <a16:rowId xmlns:a16="http://schemas.microsoft.com/office/drawing/2014/main" val="1525893860"/>
                  </a:ext>
                </a:extLst>
              </a:tr>
              <a:tr h="470623">
                <a:tc>
                  <a:txBody>
                    <a:bodyPr/>
                    <a:lstStyle/>
                    <a:p>
                      <a:r>
                        <a:rPr lang="en-US" sz="1300" dirty="0"/>
                        <a:t>.NET Full Framework (3.5-4.6)</a:t>
                      </a:r>
                    </a:p>
                  </a:txBody>
                  <a:tcPr marL="67232" marR="67232" marT="33616" marB="33616"/>
                </a:tc>
                <a:tc>
                  <a:txBody>
                    <a:bodyPr/>
                    <a:lstStyle/>
                    <a:p>
                      <a:endParaRPr lang="en-US" sz="1300" dirty="0"/>
                    </a:p>
                  </a:txBody>
                  <a:tcPr marL="67232" marR="67232" marT="33616" marB="33616">
                    <a:solidFill>
                      <a:srgbClr val="00B050"/>
                    </a:solidFill>
                  </a:tcPr>
                </a:tc>
                <a:tc gridSpan="2">
                  <a:txBody>
                    <a:bodyPr/>
                    <a:lstStyle/>
                    <a:p>
                      <a:r>
                        <a:rPr lang="en-US" sz="1300" dirty="0">
                          <a:solidFill>
                            <a:schemeClr val="tx1"/>
                          </a:solidFill>
                        </a:rPr>
                        <a:t>N/A</a:t>
                      </a:r>
                    </a:p>
                  </a:txBody>
                  <a:tcPr marL="67232" marR="67232" marT="33616" marB="33616">
                    <a:solidFill>
                      <a:schemeClr val="bg1">
                        <a:lumMod val="85000"/>
                      </a:schemeClr>
                    </a:solidFill>
                  </a:tcPr>
                </a:tc>
                <a:tc hMerge="1">
                  <a:txBody>
                    <a:bodyPr/>
                    <a:lstStyle/>
                    <a:p>
                      <a:endParaRPr lang="en-US"/>
                    </a:p>
                  </a:txBody>
                  <a:tcPr/>
                </a:tc>
                <a:tc>
                  <a:txBody>
                    <a:bodyPr/>
                    <a:lstStyle/>
                    <a:p>
                      <a:endParaRPr lang="en-US" sz="1300" dirty="0">
                        <a:solidFill>
                          <a:schemeClr val="tx1"/>
                        </a:solidFill>
                      </a:endParaRPr>
                    </a:p>
                  </a:txBody>
                  <a:tcPr marL="67232" marR="67232" marT="33616" marB="33616">
                    <a:solidFill>
                      <a:srgbClr val="00B050"/>
                    </a:solidFill>
                  </a:tcPr>
                </a:tc>
                <a:tc>
                  <a:txBody>
                    <a:bodyPr/>
                    <a:lstStyle/>
                    <a:p>
                      <a:r>
                        <a:rPr lang="en-US" sz="1300" dirty="0">
                          <a:solidFill>
                            <a:schemeClr val="tx1"/>
                          </a:solidFill>
                        </a:rPr>
                        <a:t>N/A</a:t>
                      </a:r>
                    </a:p>
                  </a:txBody>
                  <a:tcPr marL="67232" marR="67232" marT="33616" marB="33616">
                    <a:solidFill>
                      <a:schemeClr val="bg1">
                        <a:lumMod val="85000"/>
                      </a:schemeClr>
                    </a:solidFill>
                  </a:tcPr>
                </a:tc>
                <a:extLst>
                  <a:ext uri="{0D108BD9-81ED-4DB2-BD59-A6C34878D82A}">
                    <a16:rowId xmlns:a16="http://schemas.microsoft.com/office/drawing/2014/main" val="1123620127"/>
                  </a:ext>
                </a:extLst>
              </a:tr>
              <a:tr h="272663">
                <a:tc>
                  <a:txBody>
                    <a:bodyPr/>
                    <a:lstStyle/>
                    <a:p>
                      <a:r>
                        <a:rPr lang="en-US" sz="1300" dirty="0"/>
                        <a:t>.NET Core 1.0</a:t>
                      </a:r>
                    </a:p>
                  </a:txBody>
                  <a:tcPr marL="67232" marR="67232" marT="33616" marB="33616"/>
                </a:tc>
                <a:tc>
                  <a:txBody>
                    <a:bodyPr/>
                    <a:lstStyle/>
                    <a:p>
                      <a:endParaRPr lang="en-US" sz="1300" dirty="0"/>
                    </a:p>
                  </a:txBody>
                  <a:tcPr marL="67232" marR="67232" marT="33616" marB="33616">
                    <a:solidFill>
                      <a:srgbClr val="00B050"/>
                    </a:solidFill>
                  </a:tcPr>
                </a:tc>
                <a:tc>
                  <a:txBody>
                    <a:bodyPr/>
                    <a:lstStyle/>
                    <a:p>
                      <a:endParaRPr lang="en-US" sz="1300" dirty="0"/>
                    </a:p>
                  </a:txBody>
                  <a:tcPr marL="67232" marR="67232" marT="33616" marB="33616">
                    <a:solidFill>
                      <a:srgbClr val="00B050"/>
                    </a:solidFill>
                  </a:tcPr>
                </a:tc>
                <a:tc>
                  <a:txBody>
                    <a:bodyPr/>
                    <a:lstStyle/>
                    <a:p>
                      <a:endParaRPr lang="en-US" sz="1300" dirty="0"/>
                    </a:p>
                  </a:txBody>
                  <a:tcPr marL="67232" marR="67232" marT="33616" marB="33616">
                    <a:solidFill>
                      <a:srgbClr val="00B050"/>
                    </a:solidFill>
                  </a:tcPr>
                </a:tc>
                <a:tc>
                  <a:txBody>
                    <a:bodyPr/>
                    <a:lstStyle/>
                    <a:p>
                      <a:endParaRPr lang="en-US" sz="1300" dirty="0"/>
                    </a:p>
                  </a:txBody>
                  <a:tcPr marL="67232" marR="67232" marT="33616" marB="33616">
                    <a:solidFill>
                      <a:srgbClr val="00B050"/>
                    </a:solidFill>
                  </a:tcPr>
                </a:tc>
                <a:tc>
                  <a:txBody>
                    <a:bodyPr/>
                    <a:lstStyle/>
                    <a:p>
                      <a:endParaRPr lang="en-US" sz="1300" dirty="0"/>
                    </a:p>
                  </a:txBody>
                  <a:tcPr marL="67232" marR="67232" marT="33616" marB="33616">
                    <a:solidFill>
                      <a:srgbClr val="00B050"/>
                    </a:solidFill>
                  </a:tcPr>
                </a:tc>
                <a:extLst>
                  <a:ext uri="{0D108BD9-81ED-4DB2-BD59-A6C34878D82A}">
                    <a16:rowId xmlns:a16="http://schemas.microsoft.com/office/drawing/2014/main" val="2265307933"/>
                  </a:ext>
                </a:extLst>
              </a:tr>
            </a:tbl>
          </a:graphicData>
        </a:graphic>
      </p:graphicFrame>
      <p:sp>
        <p:nvSpPr>
          <p:cNvPr id="5" name="TextBox 4"/>
          <p:cNvSpPr txBox="1"/>
          <p:nvPr/>
        </p:nvSpPr>
        <p:spPr>
          <a:xfrm>
            <a:off x="1154380" y="3636255"/>
            <a:ext cx="6729988" cy="706864"/>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Tooling for Windows Server &amp; Nano Server coming soon</a:t>
            </a:r>
          </a:p>
          <a:p>
            <a:pPr>
              <a:lnSpc>
                <a:spcPct val="90000"/>
              </a:lnSpc>
              <a:spcAft>
                <a:spcPts val="441"/>
              </a:spcAft>
            </a:pPr>
            <a:r>
              <a:rPr lang="en-US" sz="1400" i="1" dirty="0">
                <a:gradFill>
                  <a:gsLst>
                    <a:gs pos="2917">
                      <a:schemeClr val="tx1"/>
                    </a:gs>
                    <a:gs pos="30000">
                      <a:schemeClr val="tx1"/>
                    </a:gs>
                  </a:gsLst>
                  <a:lin ang="5400000" scaled="0"/>
                </a:gradFill>
              </a:rPr>
              <a:t>Including .NET Full FX and .NET Core</a:t>
            </a:r>
          </a:p>
        </p:txBody>
      </p:sp>
    </p:spTree>
    <p:extLst>
      <p:ext uri="{BB962C8B-B14F-4D97-AF65-F5344CB8AC3E}">
        <p14:creationId xmlns:p14="http://schemas.microsoft.com/office/powerpoint/2010/main" val="19501827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Azure Container Service</a:t>
            </a:r>
            <a:br>
              <a:rPr lang="en-US" dirty="0"/>
            </a:br>
            <a:r>
              <a:rPr lang="en-US" sz="2059" dirty="0"/>
              <a:t>A platform for reliable, </a:t>
            </a:r>
            <a:r>
              <a:rPr lang="en-US" sz="2059" dirty="0" err="1"/>
              <a:t>hyperscale</a:t>
            </a:r>
            <a:r>
              <a:rPr lang="en-US" sz="2059" dirty="0"/>
              <a:t>, container-based applications</a:t>
            </a:r>
          </a:p>
        </p:txBody>
      </p:sp>
      <p:sp>
        <p:nvSpPr>
          <p:cNvPr id="356" name="Right Arrow 355"/>
          <p:cNvSpPr/>
          <p:nvPr/>
        </p:nvSpPr>
        <p:spPr>
          <a:xfrm rot="5400000">
            <a:off x="1183660" y="2641825"/>
            <a:ext cx="491541" cy="56030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7" name="Right Arrow 356"/>
          <p:cNvSpPr/>
          <p:nvPr/>
        </p:nvSpPr>
        <p:spPr>
          <a:xfrm rot="5400000">
            <a:off x="4178750" y="2620347"/>
            <a:ext cx="519440" cy="59293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8" name="Right Arrow 357"/>
          <p:cNvSpPr/>
          <p:nvPr/>
        </p:nvSpPr>
        <p:spPr>
          <a:xfrm rot="5400000">
            <a:off x="7461788" y="2639602"/>
            <a:ext cx="491003" cy="546192"/>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5" name="Hexagon 654"/>
          <p:cNvSpPr/>
          <p:nvPr/>
        </p:nvSpPr>
        <p:spPr>
          <a:xfrm>
            <a:off x="39253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6" name="Hexagon 655"/>
          <p:cNvSpPr/>
          <p:nvPr/>
        </p:nvSpPr>
        <p:spPr>
          <a:xfrm>
            <a:off x="73003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7" name="Hexagon 656"/>
          <p:cNvSpPr/>
          <p:nvPr/>
        </p:nvSpPr>
        <p:spPr>
          <a:xfrm>
            <a:off x="1069362"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8" name="Hexagon 657"/>
          <p:cNvSpPr/>
          <p:nvPr/>
        </p:nvSpPr>
        <p:spPr>
          <a:xfrm>
            <a:off x="140685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9" name="Hexagon 658"/>
          <p:cNvSpPr/>
          <p:nvPr/>
        </p:nvSpPr>
        <p:spPr>
          <a:xfrm>
            <a:off x="1747057"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0" name="Hexagon 659"/>
          <p:cNvSpPr/>
          <p:nvPr/>
        </p:nvSpPr>
        <p:spPr>
          <a:xfrm>
            <a:off x="2081854"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1" name="Hexagon 660"/>
          <p:cNvSpPr/>
          <p:nvPr/>
        </p:nvSpPr>
        <p:spPr>
          <a:xfrm>
            <a:off x="2418480"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2" name="Hexagon 661"/>
          <p:cNvSpPr/>
          <p:nvPr/>
        </p:nvSpPr>
        <p:spPr>
          <a:xfrm>
            <a:off x="276258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3" name="Hexagon 662"/>
          <p:cNvSpPr/>
          <p:nvPr/>
        </p:nvSpPr>
        <p:spPr>
          <a:xfrm>
            <a:off x="3102169"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4" name="Hexagon 663"/>
          <p:cNvSpPr/>
          <p:nvPr/>
        </p:nvSpPr>
        <p:spPr>
          <a:xfrm>
            <a:off x="343966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5" name="Hexagon 664"/>
          <p:cNvSpPr/>
          <p:nvPr/>
        </p:nvSpPr>
        <p:spPr>
          <a:xfrm>
            <a:off x="377899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6" name="Hexagon 665"/>
          <p:cNvSpPr/>
          <p:nvPr/>
        </p:nvSpPr>
        <p:spPr>
          <a:xfrm>
            <a:off x="4116490"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7" name="Hexagon 666"/>
          <p:cNvSpPr/>
          <p:nvPr/>
        </p:nvSpPr>
        <p:spPr>
          <a:xfrm>
            <a:off x="445398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8" name="Hexagon 667"/>
          <p:cNvSpPr/>
          <p:nvPr/>
        </p:nvSpPr>
        <p:spPr>
          <a:xfrm>
            <a:off x="479361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9" name="Hexagon 668"/>
          <p:cNvSpPr/>
          <p:nvPr/>
        </p:nvSpPr>
        <p:spPr>
          <a:xfrm>
            <a:off x="5132938"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0" name="Hexagon 669"/>
          <p:cNvSpPr/>
          <p:nvPr/>
        </p:nvSpPr>
        <p:spPr>
          <a:xfrm>
            <a:off x="5470435"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1" name="Hexagon 670"/>
          <p:cNvSpPr/>
          <p:nvPr/>
        </p:nvSpPr>
        <p:spPr>
          <a:xfrm>
            <a:off x="5811814"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2" name="Hexagon 671"/>
          <p:cNvSpPr/>
          <p:nvPr/>
        </p:nvSpPr>
        <p:spPr>
          <a:xfrm>
            <a:off x="6149658"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3" name="Hexagon 672"/>
          <p:cNvSpPr/>
          <p:nvPr/>
        </p:nvSpPr>
        <p:spPr>
          <a:xfrm>
            <a:off x="6483012"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4" name="Hexagon 673"/>
          <p:cNvSpPr/>
          <p:nvPr/>
        </p:nvSpPr>
        <p:spPr>
          <a:xfrm>
            <a:off x="6820509"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5" name="Hexagon 674"/>
          <p:cNvSpPr/>
          <p:nvPr/>
        </p:nvSpPr>
        <p:spPr>
          <a:xfrm>
            <a:off x="715899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6" name="Hexagon 675"/>
          <p:cNvSpPr/>
          <p:nvPr/>
        </p:nvSpPr>
        <p:spPr>
          <a:xfrm>
            <a:off x="749861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7" name="Hexagon 676"/>
          <p:cNvSpPr/>
          <p:nvPr/>
        </p:nvSpPr>
        <p:spPr>
          <a:xfrm>
            <a:off x="783524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8" name="Hexagon 677"/>
          <p:cNvSpPr/>
          <p:nvPr/>
        </p:nvSpPr>
        <p:spPr>
          <a:xfrm>
            <a:off x="817486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9" name="Rectangle 678"/>
          <p:cNvSpPr/>
          <p:nvPr/>
        </p:nvSpPr>
        <p:spPr>
          <a:xfrm>
            <a:off x="392539" y="1868803"/>
            <a:ext cx="8151225" cy="839243"/>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b="1" kern="0">
              <a:solidFill>
                <a:srgbClr val="FFFFFF"/>
              </a:solidFill>
              <a:latin typeface="Calibri" panose="020F0502020204030204"/>
            </a:endParaRPr>
          </a:p>
        </p:txBody>
      </p:sp>
      <p:sp>
        <p:nvSpPr>
          <p:cNvPr id="680" name="TextBox 679"/>
          <p:cNvSpPr txBox="1"/>
          <p:nvPr/>
        </p:nvSpPr>
        <p:spPr>
          <a:xfrm>
            <a:off x="3065297" y="1843584"/>
            <a:ext cx="2861360" cy="409215"/>
          </a:xfrm>
          <a:prstGeom prst="rect">
            <a:avLst/>
          </a:prstGeom>
          <a:noFill/>
        </p:spPr>
        <p:txBody>
          <a:bodyPr wrap="square" rtlCol="0">
            <a:spAutoFit/>
          </a:bodyPr>
          <a:lstStyle/>
          <a:p>
            <a:pPr defTabSz="672290"/>
            <a:r>
              <a:rPr lang="en-US" sz="2059" b="1" dirty="0">
                <a:solidFill>
                  <a:srgbClr val="FFFFFF"/>
                </a:solidFill>
                <a:latin typeface="Segoe UI Light"/>
              </a:rPr>
              <a:t>Azure Container Service</a:t>
            </a:r>
          </a:p>
        </p:txBody>
      </p:sp>
      <p:sp>
        <p:nvSpPr>
          <p:cNvPr id="689" name="TextBox 688"/>
          <p:cNvSpPr txBox="1"/>
          <p:nvPr/>
        </p:nvSpPr>
        <p:spPr>
          <a:xfrm>
            <a:off x="7481125" y="2112683"/>
            <a:ext cx="1062639" cy="228076"/>
          </a:xfrm>
          <a:prstGeom prst="rect">
            <a:avLst/>
          </a:prstGeom>
          <a:noFill/>
        </p:spPr>
        <p:txBody>
          <a:bodyPr wrap="square" rtlCol="0">
            <a:spAutoFit/>
          </a:bodyPr>
          <a:lstStyle/>
          <a:p>
            <a:pPr defTabSz="672290"/>
            <a:r>
              <a:rPr lang="en-US" sz="882" b="1" dirty="0">
                <a:solidFill>
                  <a:srgbClr val="FFFFFF"/>
                </a:solidFill>
                <a:latin typeface="Segoe UI Light"/>
              </a:rPr>
              <a:t>High Availability</a:t>
            </a:r>
          </a:p>
        </p:txBody>
      </p:sp>
      <p:sp>
        <p:nvSpPr>
          <p:cNvPr id="690" name="TextBox 689"/>
          <p:cNvSpPr txBox="1"/>
          <p:nvPr/>
        </p:nvSpPr>
        <p:spPr>
          <a:xfrm>
            <a:off x="2471738" y="2168467"/>
            <a:ext cx="870074" cy="228076"/>
          </a:xfrm>
          <a:prstGeom prst="rect">
            <a:avLst/>
          </a:prstGeom>
          <a:noFill/>
        </p:spPr>
        <p:txBody>
          <a:bodyPr wrap="square" rtlCol="0">
            <a:spAutoFit/>
          </a:bodyPr>
          <a:lstStyle/>
          <a:p>
            <a:pPr defTabSz="672290"/>
            <a:r>
              <a:rPr lang="en-US" sz="882" b="1" dirty="0">
                <a:solidFill>
                  <a:srgbClr val="FFFFFF"/>
                </a:solidFill>
                <a:latin typeface="Segoe UI Light"/>
              </a:rPr>
              <a:t>Hyper-Scale</a:t>
            </a:r>
          </a:p>
        </p:txBody>
      </p:sp>
      <p:grpSp>
        <p:nvGrpSpPr>
          <p:cNvPr id="5" name="Group 4"/>
          <p:cNvGrpSpPr/>
          <p:nvPr/>
        </p:nvGrpSpPr>
        <p:grpSpPr>
          <a:xfrm>
            <a:off x="393022" y="1360460"/>
            <a:ext cx="8150742" cy="481521"/>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2"/>
              <a:ext cx="2784225" cy="556561"/>
            </a:xfrm>
            <a:prstGeom prst="rect">
              <a:avLst/>
            </a:prstGeom>
            <a:noFill/>
          </p:spPr>
          <p:txBody>
            <a:bodyPr wrap="square" rtlCol="0">
              <a:spAutoFit/>
            </a:bodyPr>
            <a:lstStyle/>
            <a:p>
              <a:pPr defTabSz="672290"/>
              <a:r>
                <a:rPr lang="en-US" sz="2059" dirty="0" err="1">
                  <a:solidFill>
                    <a:sysClr val="windowText" lastClr="000000"/>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dirty="0">
                <a:solidFill>
                  <a:sysClr val="windowText" lastClr="000000"/>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7" name="TextBox 696"/>
          <p:cNvSpPr txBox="1"/>
          <p:nvPr/>
        </p:nvSpPr>
        <p:spPr>
          <a:xfrm>
            <a:off x="5764873" y="2009192"/>
            <a:ext cx="984680" cy="363818"/>
          </a:xfrm>
          <a:prstGeom prst="rect">
            <a:avLst/>
          </a:prstGeom>
          <a:noFill/>
        </p:spPr>
        <p:txBody>
          <a:bodyPr wrap="square" rtlCol="0">
            <a:spAutoFit/>
          </a:bodyPr>
          <a:lstStyle/>
          <a:p>
            <a:pPr algn="ctr" defTabSz="672290"/>
            <a:r>
              <a:rPr lang="en-US" sz="882" b="1" dirty="0">
                <a:solidFill>
                  <a:srgbClr val="FFFFFF"/>
                </a:solidFill>
                <a:latin typeface="Segoe UI Light"/>
              </a:rPr>
              <a:t>Container hosts as cattle</a:t>
            </a:r>
          </a:p>
        </p:txBody>
      </p:sp>
      <p:sp>
        <p:nvSpPr>
          <p:cNvPr id="700" name="TextBox 699"/>
          <p:cNvSpPr txBox="1"/>
          <p:nvPr/>
        </p:nvSpPr>
        <p:spPr>
          <a:xfrm>
            <a:off x="546793" y="1906798"/>
            <a:ext cx="870074" cy="499560"/>
          </a:xfrm>
          <a:prstGeom prst="rect">
            <a:avLst/>
          </a:prstGeom>
          <a:noFill/>
        </p:spPr>
        <p:txBody>
          <a:bodyPr wrap="square" rtlCol="0">
            <a:spAutoFit/>
          </a:bodyPr>
          <a:lstStyle/>
          <a:p>
            <a:pPr algn="ctr" defTabSz="672290"/>
            <a:r>
              <a:rPr lang="en-US" sz="882" b="1" dirty="0">
                <a:solidFill>
                  <a:srgbClr val="FFFFFF"/>
                </a:solidFill>
                <a:latin typeface="Segoe UI Light"/>
              </a:rPr>
              <a:t>Flexible programming models</a:t>
            </a:r>
          </a:p>
        </p:txBody>
      </p:sp>
      <p:grpSp>
        <p:nvGrpSpPr>
          <p:cNvPr id="2" name="Group 1"/>
          <p:cNvGrpSpPr/>
          <p:nvPr/>
        </p:nvGrpSpPr>
        <p:grpSpPr>
          <a:xfrm>
            <a:off x="658853" y="3161476"/>
            <a:ext cx="1693636" cy="1351091"/>
            <a:chOff x="896085" y="4299331"/>
            <a:chExt cx="2303462" cy="1837577"/>
          </a:xfrm>
        </p:grpSpPr>
        <p:sp>
          <p:nvSpPr>
            <p:cNvPr id="725" name="TextBox 724"/>
            <p:cNvSpPr txBox="1"/>
            <p:nvPr/>
          </p:nvSpPr>
          <p:spPr bwMode="auto">
            <a:xfrm>
              <a:off x="1405672" y="5509006"/>
              <a:ext cx="1284287"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grpSp>
        <p:nvGrpSpPr>
          <p:cNvPr id="729" name="Group 728"/>
          <p:cNvGrpSpPr>
            <a:grpSpLocks/>
          </p:cNvGrpSpPr>
          <p:nvPr/>
        </p:nvGrpSpPr>
        <p:grpSpPr bwMode="auto">
          <a:xfrm>
            <a:off x="3601889" y="3061576"/>
            <a:ext cx="1886228" cy="1504255"/>
            <a:chOff x="4935683" y="4831160"/>
            <a:chExt cx="2564826" cy="2046537"/>
          </a:xfrm>
        </p:grpSpPr>
        <p:sp>
          <p:nvSpPr>
            <p:cNvPr id="730" name="TextBox 729"/>
            <p:cNvSpPr txBox="1"/>
            <p:nvPr/>
          </p:nvSpPr>
          <p:spPr>
            <a:xfrm>
              <a:off x="4935683" y="6249597"/>
              <a:ext cx="2564826" cy="628100"/>
            </a:xfrm>
            <a:prstGeom prst="rect">
              <a:avLst/>
            </a:prstGeom>
            <a:noFill/>
          </p:spPr>
          <p:txBody>
            <a:bodyPr lIns="134464" tIns="107571" rIns="134464" bIns="107571">
              <a:spAutoFit/>
            </a:bodyPr>
            <a:lstStyle/>
            <a:p>
              <a:pPr algn="ctr" defTabSz="685775">
                <a:lnSpc>
                  <a:spcPct val="90000"/>
                </a:lnSpc>
                <a:spcAft>
                  <a:spcPts val="441"/>
                </a:spcAft>
                <a:defRPr/>
              </a:pPr>
              <a:r>
                <a:rPr lang="en-US" sz="1765" kern="0" dirty="0">
                  <a:solidFill>
                    <a:prstClr val="black"/>
                  </a:solidFill>
                  <a:latin typeface="Segoe UI"/>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grpSp>
      </p:grpSp>
      <p:grpSp>
        <p:nvGrpSpPr>
          <p:cNvPr id="4" name="Group 3"/>
          <p:cNvGrpSpPr/>
          <p:nvPr/>
        </p:nvGrpSpPr>
        <p:grpSpPr>
          <a:xfrm>
            <a:off x="6648193" y="3245139"/>
            <a:ext cx="1693636" cy="1340586"/>
            <a:chOff x="9042003" y="4413119"/>
            <a:chExt cx="2303462" cy="1823291"/>
          </a:xfrm>
        </p:grpSpPr>
        <p:sp>
          <p:nvSpPr>
            <p:cNvPr id="747" name="TextBox 746"/>
            <p:cNvSpPr txBox="1"/>
            <p:nvPr/>
          </p:nvSpPr>
          <p:spPr bwMode="auto">
            <a:xfrm>
              <a:off x="9118204" y="5608508"/>
              <a:ext cx="2151062"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sp>
        <p:nvSpPr>
          <p:cNvPr id="359" name="TextBox 358"/>
          <p:cNvSpPr txBox="1"/>
          <p:nvPr/>
        </p:nvSpPr>
        <p:spPr>
          <a:xfrm>
            <a:off x="1667351" y="1911922"/>
            <a:ext cx="870074" cy="363818"/>
          </a:xfrm>
          <a:prstGeom prst="rect">
            <a:avLst/>
          </a:prstGeom>
          <a:noFill/>
        </p:spPr>
        <p:txBody>
          <a:bodyPr wrap="square" rtlCol="0">
            <a:spAutoFit/>
          </a:bodyPr>
          <a:lstStyle/>
          <a:p>
            <a:pPr defTabSz="672290"/>
            <a:r>
              <a:rPr lang="en-US" sz="882" b="1" dirty="0">
                <a:solidFill>
                  <a:srgbClr val="FFFFFF"/>
                </a:solidFill>
                <a:latin typeface="Segoe UI Light"/>
              </a:rPr>
              <a:t>Open Source Orchestration</a:t>
            </a:r>
          </a:p>
        </p:txBody>
      </p:sp>
      <p:sp>
        <p:nvSpPr>
          <p:cNvPr id="360" name="TextBox 359"/>
          <p:cNvSpPr txBox="1"/>
          <p:nvPr/>
        </p:nvSpPr>
        <p:spPr>
          <a:xfrm>
            <a:off x="6704220" y="1882589"/>
            <a:ext cx="903079" cy="363818"/>
          </a:xfrm>
          <a:prstGeom prst="rect">
            <a:avLst/>
          </a:prstGeom>
          <a:noFill/>
        </p:spPr>
        <p:txBody>
          <a:bodyPr wrap="square" rtlCol="0">
            <a:spAutoFit/>
          </a:bodyPr>
          <a:lstStyle/>
          <a:p>
            <a:pPr defTabSz="672290"/>
            <a:r>
              <a:rPr lang="en-US" sz="882" b="1" dirty="0">
                <a:solidFill>
                  <a:srgbClr val="FFFFFF"/>
                </a:solidFill>
                <a:latin typeface="Segoe UI Light"/>
              </a:rPr>
              <a:t>Host cluster management</a:t>
            </a:r>
          </a:p>
        </p:txBody>
      </p:sp>
      <p:sp>
        <p:nvSpPr>
          <p:cNvPr id="361" name="Rectangle 360"/>
          <p:cNvSpPr/>
          <p:nvPr/>
        </p:nvSpPr>
        <p:spPr>
          <a:xfrm>
            <a:off x="562820" y="2360975"/>
            <a:ext cx="7778812" cy="250432"/>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672290">
              <a:defRPr/>
            </a:pPr>
            <a:endParaRPr lang="en-US" sz="1324" b="1" kern="0" dirty="0">
              <a:solidFill>
                <a:srgbClr val="FFFFFF"/>
              </a:solidFill>
              <a:latin typeface="Calibri" panose="020F0502020204030204"/>
            </a:endParaRPr>
          </a:p>
        </p:txBody>
      </p:sp>
      <p:sp>
        <p:nvSpPr>
          <p:cNvPr id="362" name="TextBox 361"/>
          <p:cNvSpPr txBox="1"/>
          <p:nvPr/>
        </p:nvSpPr>
        <p:spPr>
          <a:xfrm>
            <a:off x="2819400" y="2324609"/>
            <a:ext cx="3337005" cy="323165"/>
          </a:xfrm>
          <a:prstGeom prst="rect">
            <a:avLst/>
          </a:prstGeom>
          <a:noFill/>
        </p:spPr>
        <p:txBody>
          <a:bodyPr wrap="square" rtlCol="0">
            <a:spAutoFit/>
          </a:bodyPr>
          <a:lstStyle/>
          <a:p>
            <a:pPr defTabSz="672290"/>
            <a:r>
              <a:rPr lang="en-US" sz="1500" b="1" dirty="0">
                <a:solidFill>
                  <a:srgbClr val="FFFFFF"/>
                </a:solidFill>
                <a:latin typeface="Segoe UI Light"/>
              </a:rPr>
              <a:t>Open Source Container Management</a:t>
            </a:r>
          </a:p>
        </p:txBody>
      </p:sp>
      <p:sp>
        <p:nvSpPr>
          <p:cNvPr id="363" name="TextBox 362"/>
          <p:cNvSpPr txBox="1"/>
          <p:nvPr/>
        </p:nvSpPr>
        <p:spPr>
          <a:xfrm>
            <a:off x="591741" y="2370775"/>
            <a:ext cx="1035007" cy="230832"/>
          </a:xfrm>
          <a:prstGeom prst="rect">
            <a:avLst/>
          </a:prstGeom>
          <a:noFill/>
        </p:spPr>
        <p:txBody>
          <a:bodyPr wrap="square" rtlCol="0">
            <a:spAutoFit/>
          </a:bodyPr>
          <a:lstStyle/>
          <a:p>
            <a:pPr defTabSz="685800"/>
            <a:r>
              <a:rPr lang="en-US" sz="900" b="1" dirty="0">
                <a:solidFill>
                  <a:srgbClr val="FFFFFF"/>
                </a:solidFill>
                <a:latin typeface="Segoe UI Light"/>
              </a:rPr>
              <a:t>High Availability</a:t>
            </a:r>
          </a:p>
        </p:txBody>
      </p:sp>
      <p:sp>
        <p:nvSpPr>
          <p:cNvPr id="366" name="TextBox 365"/>
          <p:cNvSpPr txBox="1"/>
          <p:nvPr/>
        </p:nvSpPr>
        <p:spPr>
          <a:xfrm>
            <a:off x="1626749" y="2370775"/>
            <a:ext cx="806088" cy="230832"/>
          </a:xfrm>
          <a:prstGeom prst="rect">
            <a:avLst/>
          </a:prstGeom>
          <a:noFill/>
        </p:spPr>
        <p:txBody>
          <a:bodyPr wrap="square" rtlCol="0">
            <a:spAutoFit/>
          </a:bodyPr>
          <a:lstStyle/>
          <a:p>
            <a:pPr defTabSz="685800"/>
            <a:r>
              <a:rPr lang="en-US" sz="900" b="1" dirty="0">
                <a:solidFill>
                  <a:srgbClr val="FFFFFF"/>
                </a:solidFill>
                <a:latin typeface="Segoe UI Light"/>
              </a:rPr>
              <a:t>High Density</a:t>
            </a:r>
          </a:p>
        </p:txBody>
      </p:sp>
      <p:sp>
        <p:nvSpPr>
          <p:cNvPr id="367" name="TextBox 366"/>
          <p:cNvSpPr txBox="1"/>
          <p:nvPr/>
        </p:nvSpPr>
        <p:spPr>
          <a:xfrm>
            <a:off x="6139875" y="2313067"/>
            <a:ext cx="1019759" cy="346249"/>
          </a:xfrm>
          <a:prstGeom prst="rect">
            <a:avLst/>
          </a:prstGeom>
          <a:noFill/>
        </p:spPr>
        <p:txBody>
          <a:bodyPr wrap="square" rtlCol="0">
            <a:spAutoFit/>
          </a:bodyPr>
          <a:lstStyle/>
          <a:p>
            <a:pPr defTabSz="685800"/>
            <a:r>
              <a:rPr lang="en-US" sz="825" b="1" dirty="0">
                <a:solidFill>
                  <a:srgbClr val="FFFFFF"/>
                </a:solidFill>
                <a:latin typeface="Segoe UI Light"/>
              </a:rPr>
              <a:t>Placement Constraints</a:t>
            </a:r>
          </a:p>
        </p:txBody>
      </p:sp>
      <p:sp>
        <p:nvSpPr>
          <p:cNvPr id="368" name="TextBox 367"/>
          <p:cNvSpPr txBox="1"/>
          <p:nvPr/>
        </p:nvSpPr>
        <p:spPr>
          <a:xfrm>
            <a:off x="6734505" y="2313067"/>
            <a:ext cx="1004425" cy="346249"/>
          </a:xfrm>
          <a:prstGeom prst="rect">
            <a:avLst/>
          </a:prstGeom>
          <a:noFill/>
        </p:spPr>
        <p:txBody>
          <a:bodyPr wrap="square" rtlCol="0">
            <a:spAutoFit/>
          </a:bodyPr>
          <a:lstStyle/>
          <a:p>
            <a:pPr algn="ctr" defTabSz="685800"/>
            <a:r>
              <a:rPr lang="en-US" sz="825" b="1" dirty="0">
                <a:solidFill>
                  <a:srgbClr val="FFFFFF"/>
                </a:solidFill>
                <a:latin typeface="Segoe UI Light"/>
              </a:rPr>
              <a:t>Fast startup &amp; shutdown</a:t>
            </a:r>
          </a:p>
        </p:txBody>
      </p:sp>
      <p:sp>
        <p:nvSpPr>
          <p:cNvPr id="681" name="TextBox 680"/>
          <p:cNvSpPr txBox="1"/>
          <p:nvPr/>
        </p:nvSpPr>
        <p:spPr>
          <a:xfrm>
            <a:off x="7607732" y="2370775"/>
            <a:ext cx="1052919" cy="230832"/>
          </a:xfrm>
          <a:prstGeom prst="rect">
            <a:avLst/>
          </a:prstGeom>
          <a:noFill/>
        </p:spPr>
        <p:txBody>
          <a:bodyPr wrap="square" rtlCol="0">
            <a:spAutoFit/>
          </a:bodyPr>
          <a:lstStyle/>
          <a:p>
            <a:pPr defTabSz="685800"/>
            <a:r>
              <a:rPr lang="en-US" sz="900" b="1" dirty="0">
                <a:solidFill>
                  <a:srgbClr val="FFFFFF"/>
                </a:solidFill>
                <a:latin typeface="Segoe UI Light"/>
              </a:rPr>
              <a:t>Self-healing</a:t>
            </a:r>
          </a:p>
        </p:txBody>
      </p:sp>
    </p:spTree>
    <p:extLst>
      <p:ext uri="{BB962C8B-B14F-4D97-AF65-F5344CB8AC3E}">
        <p14:creationId xmlns:p14="http://schemas.microsoft.com/office/powerpoint/2010/main" val="42783969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8045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Containers: a first class ARM resource</a:t>
            </a:r>
          </a:p>
        </p:txBody>
      </p:sp>
      <p:sp>
        <p:nvSpPr>
          <p:cNvPr id="3" name="Text Placeholder 2"/>
          <p:cNvSpPr>
            <a:spLocks noGrp="1"/>
          </p:cNvSpPr>
          <p:nvPr>
            <p:ph type="body" sz="quarter" idx="10"/>
          </p:nvPr>
        </p:nvSpPr>
        <p:spPr>
          <a:xfrm>
            <a:off x="201930" y="891882"/>
            <a:ext cx="4033911" cy="3681008"/>
          </a:xfrm>
        </p:spPr>
        <p:txBody>
          <a:bodyPr/>
          <a:lstStyle/>
          <a:p>
            <a:r>
              <a:rPr lang="en-US" sz="2000" dirty="0"/>
              <a:t>New Resource Provider</a:t>
            </a:r>
          </a:p>
          <a:p>
            <a:pPr lvl="1"/>
            <a:r>
              <a:rPr lang="en-US" sz="1400" dirty="0"/>
              <a:t>Defines required resources</a:t>
            </a:r>
          </a:p>
          <a:p>
            <a:r>
              <a:rPr lang="en-US" sz="2000" dirty="0"/>
              <a:t>Layered approach</a:t>
            </a:r>
          </a:p>
          <a:p>
            <a:pPr lvl="1"/>
            <a:r>
              <a:rPr lang="en-US" sz="1400" dirty="0"/>
              <a:t>Agility to track innovation</a:t>
            </a:r>
          </a:p>
          <a:p>
            <a:r>
              <a:rPr lang="en-US" sz="2000" dirty="0"/>
              <a:t>Community defined</a:t>
            </a:r>
          </a:p>
          <a:p>
            <a:pPr lvl="1"/>
            <a:r>
              <a:rPr lang="en-US" sz="1400" dirty="0"/>
              <a:t>Open Source and Open APIs</a:t>
            </a:r>
          </a:p>
          <a:p>
            <a:pPr lvl="1"/>
            <a:r>
              <a:rPr lang="en-US" sz="1400" dirty="0"/>
              <a:t>Portability</a:t>
            </a:r>
          </a:p>
          <a:p>
            <a:r>
              <a:rPr lang="en-US" sz="2000" dirty="0"/>
              <a:t>Hosts become cattle</a:t>
            </a:r>
          </a:p>
          <a:p>
            <a:pPr lvl="1"/>
            <a:r>
              <a:rPr lang="en-US" sz="1400" dirty="0"/>
              <a:t>No need to manage them</a:t>
            </a:r>
          </a:p>
          <a:p>
            <a:r>
              <a:rPr lang="en-US" sz="2000" dirty="0"/>
              <a:t>Containers are pets or cattle</a:t>
            </a:r>
          </a:p>
          <a:p>
            <a:pPr lvl="1"/>
            <a:r>
              <a:rPr lang="en-US" sz="1400" dirty="0"/>
              <a:t>Depending on application</a:t>
            </a:r>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24299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285750"/>
            <a:ext cx="8305800" cy="4648200"/>
          </a:xfrm>
        </p:spPr>
        <p:txBody>
          <a:bodyPr numCol="3">
            <a:normAutofit fontScale="85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Tree>
    <p:extLst>
      <p:ext uri="{BB962C8B-B14F-4D97-AF65-F5344CB8AC3E}">
        <p14:creationId xmlns:p14="http://schemas.microsoft.com/office/powerpoint/2010/main" val="107643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22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6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8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32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34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6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8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42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44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6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8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52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54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61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63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65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Coming Into Port</a:t>
            </a:r>
          </a:p>
        </p:txBody>
      </p:sp>
      <p:sp>
        <p:nvSpPr>
          <p:cNvPr id="4" name="Content Placeholder 3"/>
          <p:cNvSpPr>
            <a:spLocks noGrp="1"/>
          </p:cNvSpPr>
          <p:nvPr>
            <p:ph idx="1"/>
          </p:nvPr>
        </p:nvSpPr>
        <p:spPr/>
        <p:txBody>
          <a:bodyPr>
            <a:noAutofit/>
          </a:bodyPr>
          <a:lstStyle/>
          <a:p>
            <a:r>
              <a:rPr lang="en-US" sz="2400" dirty="0"/>
              <a:t>Learned a new vocabulary</a:t>
            </a:r>
          </a:p>
          <a:p>
            <a:r>
              <a:rPr lang="en-US" sz="2400" dirty="0"/>
              <a:t>Explored the Container Workflow</a:t>
            </a:r>
          </a:p>
          <a:p>
            <a:r>
              <a:rPr lang="en-US" sz="2400" dirty="0"/>
              <a:t>Container Architecture &amp; Deployment Differences </a:t>
            </a:r>
          </a:p>
          <a:p>
            <a:r>
              <a:rPr lang="en-US" sz="2400" dirty="0"/>
              <a:t>Explored some products to assist:</a:t>
            </a:r>
          </a:p>
          <a:p>
            <a:pPr lvl="1"/>
            <a:r>
              <a:rPr lang="en-US" sz="1800" dirty="0"/>
              <a:t>Docker Toolbox</a:t>
            </a:r>
          </a:p>
          <a:p>
            <a:pPr lvl="1"/>
            <a:r>
              <a:rPr lang="en-US" sz="1800" dirty="0"/>
              <a:t>Visual Studio</a:t>
            </a:r>
          </a:p>
          <a:p>
            <a:pPr lvl="1"/>
            <a:r>
              <a:rPr lang="en-US" sz="1800" dirty="0"/>
              <a:t>Visual Studio Team System</a:t>
            </a:r>
          </a:p>
          <a:p>
            <a:pPr lvl="1"/>
            <a:r>
              <a:rPr lang="en-US" sz="1800" dirty="0"/>
              <a:t>Azure Container Service</a:t>
            </a:r>
          </a:p>
          <a:p>
            <a:r>
              <a:rPr lang="en-US" sz="2400" dirty="0"/>
              <a:t>Had a little fun along the way</a:t>
            </a:r>
          </a:p>
        </p:txBody>
      </p:sp>
    </p:spTree>
    <p:extLst>
      <p:ext uri="{BB962C8B-B14F-4D97-AF65-F5344CB8AC3E}">
        <p14:creationId xmlns:p14="http://schemas.microsoft.com/office/powerpoint/2010/main" val="170808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Text Placeholder 4"/>
          <p:cNvSpPr>
            <a:spLocks noGrp="1"/>
          </p:cNvSpPr>
          <p:nvPr>
            <p:ph type="body" sz="quarter" idx="4294967295"/>
          </p:nvPr>
        </p:nvSpPr>
        <p:spPr>
          <a:xfrm>
            <a:off x="1116013" y="890588"/>
            <a:ext cx="8027987" cy="3121025"/>
          </a:xfrm>
        </p:spPr>
        <p:txBody>
          <a:bodyPr/>
          <a:lstStyle/>
          <a:p>
            <a:pPr marL="0" indent="0">
              <a:buNone/>
            </a:pPr>
            <a:r>
              <a:rPr lang="en-US" sz="2400" dirty="0">
                <a:hlinkClick r:id="rId3" action="ppaction://hlinkfile"/>
              </a:rPr>
              <a:t>aka.ms/</a:t>
            </a:r>
            <a:r>
              <a:rPr lang="en-US" sz="2400" dirty="0" err="1">
                <a:hlinkClick r:id="rId3" action="ppaction://hlinkfile"/>
              </a:rPr>
              <a:t>DockerToolsForVS</a:t>
            </a:r>
            <a:endParaRPr lang="en-US" sz="2400" dirty="0"/>
          </a:p>
          <a:p>
            <a:pPr marL="0" indent="0">
              <a:buNone/>
            </a:pPr>
            <a:r>
              <a:rPr lang="en-US" sz="2400" dirty="0">
                <a:hlinkClick r:id="rId4"/>
              </a:rPr>
              <a:t>aka.ms/</a:t>
            </a:r>
            <a:r>
              <a:rPr lang="en-US" sz="2400" dirty="0" err="1">
                <a:hlinkClick r:id="rId4"/>
              </a:rPr>
              <a:t>DockerToolsForVSCode</a:t>
            </a:r>
            <a:endParaRPr lang="en-US" sz="2400" dirty="0"/>
          </a:p>
          <a:p>
            <a:pPr marL="0" indent="0">
              <a:buNone/>
            </a:pPr>
            <a:r>
              <a:rPr lang="en-US" sz="2400" dirty="0">
                <a:hlinkClick r:id="rId5"/>
              </a:rPr>
              <a:t>aka.ms/</a:t>
            </a:r>
            <a:r>
              <a:rPr lang="en-US" sz="2400" dirty="0" err="1">
                <a:hlinkClick r:id="rId5"/>
              </a:rPr>
              <a:t>DockerToolsForVSTS</a:t>
            </a:r>
            <a:endParaRPr lang="en-US" sz="2400" dirty="0"/>
          </a:p>
          <a:p>
            <a:pPr marL="0" indent="0">
              <a:buNone/>
            </a:pPr>
            <a:r>
              <a:rPr lang="en-US" sz="2400" dirty="0">
                <a:hlinkClick r:id="rId6"/>
              </a:rPr>
              <a:t>aka.ms/</a:t>
            </a:r>
            <a:r>
              <a:rPr lang="en-US" sz="2400" dirty="0" err="1">
                <a:hlinkClick r:id="rId6"/>
              </a:rPr>
              <a:t>yodocker</a:t>
            </a:r>
            <a:endParaRPr lang="en-US" sz="2400" dirty="0"/>
          </a:p>
          <a:p>
            <a:pPr marL="0" indent="0">
              <a:buNone/>
            </a:pPr>
            <a:r>
              <a:rPr lang="en-US" sz="2400" dirty="0">
                <a:hlinkClick r:id="rId7"/>
              </a:rPr>
              <a:t>aka.ms/</a:t>
            </a:r>
            <a:r>
              <a:rPr lang="en-US" sz="2400" dirty="0" err="1">
                <a:hlinkClick r:id="rId7"/>
              </a:rPr>
              <a:t>AzureContainerService</a:t>
            </a:r>
            <a:endParaRPr lang="en-US" sz="2400" dirty="0"/>
          </a:p>
          <a:p>
            <a:pPr marL="0" indent="0">
              <a:buNone/>
            </a:pPr>
            <a:r>
              <a:rPr lang="en-US" sz="2400" dirty="0">
                <a:hlinkClick r:id="rId8" action="ppaction://hlinkfile"/>
              </a:rPr>
              <a:t>aka.ms/</a:t>
            </a:r>
            <a:r>
              <a:rPr lang="en-US" sz="2400" dirty="0" err="1">
                <a:hlinkClick r:id="rId8" action="ppaction://hlinkfile"/>
              </a:rPr>
              <a:t>WindowsContainers</a:t>
            </a:r>
            <a:endParaRPr lang="en-US" sz="2400" dirty="0"/>
          </a:p>
          <a:p>
            <a:pPr marL="0" indent="0">
              <a:buNone/>
            </a:pPr>
            <a:r>
              <a:rPr lang="en-US" sz="2400" dirty="0">
                <a:hlinkClick r:id="rId9"/>
              </a:rPr>
              <a:t>github.com/</a:t>
            </a:r>
            <a:r>
              <a:rPr lang="en-US" sz="2400" dirty="0" err="1">
                <a:hlinkClick r:id="rId9"/>
              </a:rPr>
              <a:t>SteveLasker</a:t>
            </a:r>
            <a:r>
              <a:rPr lang="en-US" sz="2400" dirty="0">
                <a:hlinkClick r:id="rId9"/>
              </a:rPr>
              <a:t>/Presentations/VSLive2016</a:t>
            </a:r>
            <a:endParaRPr lang="en-US" sz="1400" dirty="0"/>
          </a:p>
        </p:txBody>
      </p:sp>
      <p:sp>
        <p:nvSpPr>
          <p:cNvPr id="6" name="Rectangle 5"/>
          <p:cNvSpPr/>
          <p:nvPr/>
        </p:nvSpPr>
        <p:spPr>
          <a:xfrm>
            <a:off x="482062" y="4140494"/>
            <a:ext cx="2854921" cy="907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1" i="0" u="none" strike="noStrike" kern="0" cap="none" spc="0" normalizeH="0" baseline="0" noProof="0" dirty="0">
                <a:ln>
                  <a:noFill/>
                </a:ln>
                <a:solidFill>
                  <a:sysClr val="windowText" lastClr="000000"/>
                </a:solidFill>
                <a:effectLst/>
                <a:uLnTx/>
                <a:uFillTx/>
              </a:rPr>
              <a:t>Steve Lasker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ysClr val="windowText" lastClr="000000"/>
                </a:solidFill>
                <a:effectLst/>
                <a:uLnTx/>
                <a:uFillTx/>
              </a:rPr>
              <a:t>@</a:t>
            </a:r>
            <a:r>
              <a:rPr kumimoji="0" lang="en-US" sz="1324" b="0" i="0" u="none" strike="noStrike" kern="0" cap="none" spc="0" normalizeH="0" baseline="0" noProof="0" dirty="0" err="1">
                <a:ln>
                  <a:noFill/>
                </a:ln>
                <a:solidFill>
                  <a:sysClr val="windowText" lastClr="000000"/>
                </a:solidFill>
                <a:effectLst/>
                <a:uLnTx/>
                <a:uFillTx/>
              </a:rPr>
              <a:t>SteveLasker</a:t>
            </a:r>
            <a:endParaRPr kumimoji="0" lang="en-US" sz="1324"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ysClr val="windowText" lastClr="000000"/>
                </a:solidFill>
                <a:effectLst/>
                <a:uLnTx/>
                <a:uFillTx/>
                <a:hlinkClick r:id="rId10"/>
              </a:rPr>
              <a:t>blogs.msdn.com/</a:t>
            </a:r>
            <a:r>
              <a:rPr kumimoji="0" lang="en-US" sz="1324" b="0" i="0" u="none" strike="noStrike" kern="0" cap="none" spc="0" normalizeH="0" baseline="0" noProof="0" dirty="0" err="1">
                <a:ln>
                  <a:noFill/>
                </a:ln>
                <a:solidFill>
                  <a:sysClr val="windowText" lastClr="000000"/>
                </a:solidFill>
                <a:effectLst/>
                <a:uLnTx/>
                <a:uFillTx/>
                <a:hlinkClick r:id="rId10"/>
              </a:rPr>
              <a:t>SteveLasker</a:t>
            </a:r>
            <a:r>
              <a:rPr kumimoji="0" lang="en-US" sz="1324"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ysClr val="windowText" lastClr="000000"/>
                </a:solidFill>
                <a:effectLst/>
                <a:uLnTx/>
                <a:uFillTx/>
                <a:hlinkClick r:id="rId11"/>
              </a:rPr>
              <a:t>Steve.Lasker@Microsoft.com</a:t>
            </a:r>
            <a:endParaRPr kumimoji="0" lang="en-US" sz="1324" b="0" i="0" u="none" strike="noStrike" kern="0" cap="none" spc="0" normalizeH="0" baseline="0" noProof="0" dirty="0">
              <a:ln>
                <a:noFill/>
              </a:ln>
              <a:solidFill>
                <a:sysClr val="windowText" lastClr="000000"/>
              </a:solidFill>
              <a:effectLst/>
              <a:uLnTx/>
              <a:uFillTx/>
            </a:endParaRPr>
          </a:p>
        </p:txBody>
      </p:sp>
      <p:pic>
        <p:nvPicPr>
          <p:cNvPr id="7" name="Picture 4" descr="http://farm8.staticflickr.com/7063/6948367990_71774d62a0_z.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9890" y="3993192"/>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o.aolcdn.com/dims-shared/dims3/GLOB/crop/425x248%2B8%2B50/thumbnail/141%25/http:/www.blogcdn.com/www.pawnation.com/media/2012/10/screen-shot-2012-10-25-at-3.00.52-p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86600" y="3993192"/>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9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846666"/>
            <a:ext cx="8305800" cy="4087283"/>
          </a:xfrm>
        </p:spPr>
        <p:txBody>
          <a:bodyPr numCol="3">
            <a:normAutofit fontScale="70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
        <p:nvSpPr>
          <p:cNvPr id="3" name="Title 1"/>
          <p:cNvSpPr txBox="1">
            <a:spLocks/>
          </p:cNvSpPr>
          <p:nvPr/>
        </p:nvSpPr>
        <p:spPr>
          <a:xfrm>
            <a:off x="448733" y="-1058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sz="3600" dirty="0">
                <a:solidFill>
                  <a:srgbClr val="195570"/>
                </a:solidFill>
                <a:latin typeface="Arial Bold" pitchFamily="-72" charset="0"/>
                <a:ea typeface="ＭＳ Ｐゴシック" pitchFamily="-72" charset="-128"/>
              </a:rPr>
              <a:t>Container Lingua Franca	</a:t>
            </a:r>
          </a:p>
        </p:txBody>
      </p:sp>
    </p:spTree>
    <p:extLst>
      <p:ext uri="{BB962C8B-B14F-4D97-AF65-F5344CB8AC3E}">
        <p14:creationId xmlns:p14="http://schemas.microsoft.com/office/powerpoint/2010/main" val="37055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28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2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34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36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38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2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44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46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48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55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57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59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Docker Containers and VMs</a:t>
            </a:r>
          </a:p>
        </p:txBody>
      </p:sp>
      <p:sp>
        <p:nvSpPr>
          <p:cNvPr id="160" name="Rectangle 159"/>
          <p:cNvSpPr/>
          <p:nvPr/>
        </p:nvSpPr>
        <p:spPr>
          <a:xfrm>
            <a:off x="305405" y="1701428"/>
            <a:ext cx="8685568" cy="3384566"/>
          </a:xfrm>
          <a:prstGeom prst="rect">
            <a:avLst/>
          </a:prstGeom>
          <a:solidFill>
            <a:sysClr val="windowText" lastClr="000000"/>
          </a:solidFill>
          <a:ln w="25400" cap="flat" cmpd="sng" algn="ctr">
            <a:solidFill>
              <a:sysClr val="windowText" lastClr="000000">
                <a:shade val="50000"/>
              </a:sysClr>
            </a:solidFill>
            <a:prstDash val="solid"/>
          </a:ln>
          <a:effectLst/>
        </p:spPr>
        <p:txBody>
          <a:bodyPr rtlCol="0" anchor="b"/>
          <a:lstStyle/>
          <a:p>
            <a:pPr defTabSz="914340" fontAlgn="auto">
              <a:spcBef>
                <a:spcPts val="0"/>
              </a:spcBef>
              <a:spcAft>
                <a:spcPts val="0"/>
              </a:spcAft>
              <a:defRPr/>
            </a:pPr>
            <a:r>
              <a:rPr lang="en-US" kern="0" dirty="0">
                <a:solidFill>
                  <a:prstClr val="white"/>
                </a:solidFill>
                <a:latin typeface="Calibri"/>
                <a:ea typeface="+mn-ea"/>
                <a:cs typeface="+mn-cs"/>
              </a:rPr>
              <a:t>Host OS - Hardware</a:t>
            </a:r>
          </a:p>
        </p:txBody>
      </p:sp>
      <p:sp>
        <p:nvSpPr>
          <p:cNvPr id="161" name="Rectangle 160"/>
          <p:cNvSpPr/>
          <p:nvPr/>
        </p:nvSpPr>
        <p:spPr>
          <a:xfrm>
            <a:off x="457784" y="1899481"/>
            <a:ext cx="8380811" cy="2819000"/>
          </a:xfrm>
          <a:prstGeom prst="rect">
            <a:avLst/>
          </a:prstGeom>
          <a:solidFill>
            <a:srgbClr val="4BACC6"/>
          </a:solidFill>
          <a:ln w="25400" cap="flat" cmpd="sng" algn="ctr">
            <a:solidFill>
              <a:srgbClr val="4BACC6">
                <a:shade val="50000"/>
              </a:srgbClr>
            </a:solidFill>
            <a:prstDash val="solid"/>
          </a:ln>
          <a:effectLst/>
        </p:spPr>
        <p:txBody>
          <a:bodyPr rtlCol="0" anchor="b"/>
          <a:lstStyle/>
          <a:p>
            <a:pPr defTabSz="914340" fontAlgn="auto">
              <a:spcBef>
                <a:spcPts val="0"/>
              </a:spcBef>
              <a:spcAft>
                <a:spcPts val="0"/>
              </a:spcAft>
              <a:defRPr/>
            </a:pPr>
            <a:r>
              <a:rPr lang="en-US" kern="0" dirty="0">
                <a:solidFill>
                  <a:sysClr val="windowText" lastClr="000000"/>
                </a:solidFill>
                <a:latin typeface="Calibri"/>
                <a:ea typeface="+mn-ea"/>
                <a:cs typeface="+mn-cs"/>
              </a:rPr>
              <a:t>Hyper Visor</a:t>
            </a:r>
          </a:p>
        </p:txBody>
      </p:sp>
      <p:sp>
        <p:nvSpPr>
          <p:cNvPr id="162" name="Rectangle 161"/>
          <p:cNvSpPr/>
          <p:nvPr/>
        </p:nvSpPr>
        <p:spPr>
          <a:xfrm>
            <a:off x="3834251" y="2086656"/>
            <a:ext cx="4851968" cy="2236271"/>
          </a:xfrm>
          <a:prstGeom prst="rect">
            <a:avLst/>
          </a:prstGeom>
          <a:solidFill>
            <a:srgbClr val="8064A2"/>
          </a:solidFill>
          <a:ln w="25400" cap="flat" cmpd="sng" algn="ctr">
            <a:solidFill>
              <a:srgbClr val="8064A2">
                <a:shade val="50000"/>
              </a:srgbClr>
            </a:solidFill>
            <a:prstDash val="solid"/>
          </a:ln>
          <a:effectLst/>
        </p:spPr>
        <p:txBody>
          <a:bodyPr rtlCol="0" anchor="b"/>
          <a:lstStyle/>
          <a:p>
            <a:pPr defTabSz="914340" fontAlgn="auto">
              <a:spcBef>
                <a:spcPts val="0"/>
              </a:spcBef>
              <a:spcAft>
                <a:spcPts val="0"/>
              </a:spcAft>
              <a:defRPr/>
            </a:pPr>
            <a:r>
              <a:rPr lang="en-US" kern="0" dirty="0">
                <a:solidFill>
                  <a:sysClr val="windowText" lastClr="000000"/>
                </a:solidFill>
                <a:latin typeface="Calibri"/>
                <a:ea typeface="+mn-ea"/>
                <a:cs typeface="+mn-cs"/>
              </a:rPr>
              <a:t>Guest OS #3</a:t>
            </a:r>
          </a:p>
        </p:txBody>
      </p:sp>
      <p:sp>
        <p:nvSpPr>
          <p:cNvPr id="163" name="Rectangle 162"/>
          <p:cNvSpPr/>
          <p:nvPr/>
        </p:nvSpPr>
        <p:spPr>
          <a:xfrm>
            <a:off x="610163" y="2086656"/>
            <a:ext cx="1552696" cy="2236271"/>
          </a:xfrm>
          <a:prstGeom prst="rect">
            <a:avLst/>
          </a:prstGeom>
          <a:solidFill>
            <a:srgbClr val="8064A2"/>
          </a:solidFill>
          <a:ln w="25400" cap="flat" cmpd="sng" algn="ctr">
            <a:solidFill>
              <a:srgbClr val="8064A2">
                <a:shade val="50000"/>
              </a:srgbClr>
            </a:solidFill>
            <a:prstDash val="solid"/>
          </a:ln>
          <a:effectLst/>
        </p:spPr>
        <p:txBody>
          <a:bodyPr rtlCol="0" anchor="b"/>
          <a:lstStyle/>
          <a:p>
            <a:pPr defTabSz="914340" fontAlgn="auto">
              <a:spcBef>
                <a:spcPts val="0"/>
              </a:spcBef>
              <a:spcAft>
                <a:spcPts val="0"/>
              </a:spcAft>
              <a:defRPr/>
            </a:pPr>
            <a:r>
              <a:rPr lang="en-US" kern="0" dirty="0">
                <a:solidFill>
                  <a:sysClr val="windowText" lastClr="000000"/>
                </a:solidFill>
                <a:latin typeface="Calibri"/>
                <a:ea typeface="+mn-ea"/>
                <a:cs typeface="+mn-cs"/>
              </a:rPr>
              <a:t>Guest OS #1 </a:t>
            </a:r>
            <a:r>
              <a:rPr lang="en-US" sz="1471" kern="0" dirty="0">
                <a:solidFill>
                  <a:sysClr val="windowText" lastClr="000000"/>
                </a:solidFill>
                <a:latin typeface="Calibri"/>
                <a:ea typeface="+mn-ea"/>
                <a:cs typeface="+mn-cs"/>
              </a:rPr>
              <a:t>(Virtual Machine)</a:t>
            </a:r>
          </a:p>
        </p:txBody>
      </p:sp>
      <p:sp>
        <p:nvSpPr>
          <p:cNvPr id="164" name="Rectangle 163"/>
          <p:cNvSpPr/>
          <p:nvPr/>
        </p:nvSpPr>
        <p:spPr>
          <a:xfrm>
            <a:off x="4076770" y="2280152"/>
            <a:ext cx="4495163" cy="1626754"/>
          </a:xfrm>
          <a:prstGeom prst="rect">
            <a:avLst/>
          </a:prstGeom>
          <a:solidFill>
            <a:srgbClr val="4BACC6"/>
          </a:solidFill>
          <a:ln w="25400" cap="flat" cmpd="sng" algn="ctr">
            <a:solidFill>
              <a:srgbClr val="4BACC6">
                <a:shade val="50000"/>
              </a:srgbClr>
            </a:solidFill>
            <a:prstDash val="solid"/>
          </a:ln>
          <a:effectLst/>
        </p:spPr>
        <p:txBody>
          <a:bodyPr rtlCol="0" anchor="b"/>
          <a:lstStyle/>
          <a:p>
            <a:pPr defTabSz="914340" fontAlgn="auto">
              <a:spcBef>
                <a:spcPts val="0"/>
              </a:spcBef>
              <a:spcAft>
                <a:spcPts val="0"/>
              </a:spcAft>
              <a:defRPr/>
            </a:pPr>
            <a:r>
              <a:rPr lang="en-US" kern="0" dirty="0">
                <a:solidFill>
                  <a:sysClr val="windowText" lastClr="000000"/>
                </a:solidFill>
                <a:latin typeface="Calibri"/>
                <a:ea typeface="+mn-ea"/>
                <a:cs typeface="+mn-cs"/>
              </a:rPr>
              <a:t>Docker Daemon</a:t>
            </a:r>
          </a:p>
        </p:txBody>
      </p:sp>
      <p:grpSp>
        <p:nvGrpSpPr>
          <p:cNvPr id="165" name="Group 164"/>
          <p:cNvGrpSpPr/>
          <p:nvPr/>
        </p:nvGrpSpPr>
        <p:grpSpPr>
          <a:xfrm>
            <a:off x="4381529" y="2310941"/>
            <a:ext cx="770728" cy="431708"/>
            <a:chOff x="990600" y="3101836"/>
            <a:chExt cx="838200" cy="469501"/>
          </a:xfrm>
        </p:grpSpPr>
        <p:pic>
          <p:nvPicPr>
            <p:cNvPr id="166" name="Picture 16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67" name="Rectangle 16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68" name="Group 167"/>
          <p:cNvGrpSpPr/>
          <p:nvPr/>
        </p:nvGrpSpPr>
        <p:grpSpPr>
          <a:xfrm>
            <a:off x="5198354" y="2310956"/>
            <a:ext cx="770728" cy="431708"/>
            <a:chOff x="990600" y="3101836"/>
            <a:chExt cx="838200" cy="469501"/>
          </a:xfrm>
        </p:grpSpPr>
        <p:pic>
          <p:nvPicPr>
            <p:cNvPr id="169" name="Picture 16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0" name="Rectangle 16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71" name="Group 170"/>
          <p:cNvGrpSpPr/>
          <p:nvPr/>
        </p:nvGrpSpPr>
        <p:grpSpPr>
          <a:xfrm>
            <a:off x="6015179" y="2310941"/>
            <a:ext cx="770728" cy="431708"/>
            <a:chOff x="990600" y="3101836"/>
            <a:chExt cx="838200" cy="469501"/>
          </a:xfrm>
        </p:grpSpPr>
        <p:pic>
          <p:nvPicPr>
            <p:cNvPr id="172" name="Picture 17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3" name="Rectangle 17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74" name="Group 173"/>
          <p:cNvGrpSpPr/>
          <p:nvPr/>
        </p:nvGrpSpPr>
        <p:grpSpPr>
          <a:xfrm>
            <a:off x="6832004" y="2310985"/>
            <a:ext cx="770728" cy="431708"/>
            <a:chOff x="990600" y="3101836"/>
            <a:chExt cx="838200" cy="469501"/>
          </a:xfrm>
        </p:grpSpPr>
        <p:pic>
          <p:nvPicPr>
            <p:cNvPr id="175" name="Picture 17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6" name="Rectangle 17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77" name="Group 176"/>
          <p:cNvGrpSpPr/>
          <p:nvPr/>
        </p:nvGrpSpPr>
        <p:grpSpPr>
          <a:xfrm>
            <a:off x="7648829" y="2311000"/>
            <a:ext cx="770728" cy="431708"/>
            <a:chOff x="990600" y="3101836"/>
            <a:chExt cx="838200" cy="469501"/>
          </a:xfrm>
        </p:grpSpPr>
        <p:pic>
          <p:nvPicPr>
            <p:cNvPr id="178" name="Picture 17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79" name="Rectangle 17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80" name="Group 179"/>
          <p:cNvGrpSpPr/>
          <p:nvPr/>
        </p:nvGrpSpPr>
        <p:grpSpPr>
          <a:xfrm>
            <a:off x="4381529" y="2725263"/>
            <a:ext cx="770728" cy="431708"/>
            <a:chOff x="990600" y="3101836"/>
            <a:chExt cx="838200" cy="469501"/>
          </a:xfrm>
        </p:grpSpPr>
        <p:pic>
          <p:nvPicPr>
            <p:cNvPr id="181" name="Picture 18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2" name="Rectangle 181"/>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83" name="Group 182"/>
          <p:cNvGrpSpPr/>
          <p:nvPr/>
        </p:nvGrpSpPr>
        <p:grpSpPr>
          <a:xfrm>
            <a:off x="5198354" y="2725277"/>
            <a:ext cx="770728" cy="431708"/>
            <a:chOff x="990600" y="3101836"/>
            <a:chExt cx="838200" cy="469501"/>
          </a:xfrm>
        </p:grpSpPr>
        <p:pic>
          <p:nvPicPr>
            <p:cNvPr id="184" name="Picture 18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5" name="Rectangle 184"/>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86" name="Group 185"/>
          <p:cNvGrpSpPr/>
          <p:nvPr/>
        </p:nvGrpSpPr>
        <p:grpSpPr>
          <a:xfrm>
            <a:off x="6015179" y="2725292"/>
            <a:ext cx="770728" cy="431708"/>
            <a:chOff x="990600" y="3101836"/>
            <a:chExt cx="838200" cy="469501"/>
          </a:xfrm>
        </p:grpSpPr>
        <p:pic>
          <p:nvPicPr>
            <p:cNvPr id="187" name="Picture 18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88" name="Rectangle 187"/>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89" name="Group 188"/>
          <p:cNvGrpSpPr/>
          <p:nvPr/>
        </p:nvGrpSpPr>
        <p:grpSpPr>
          <a:xfrm>
            <a:off x="6832004" y="2725307"/>
            <a:ext cx="770728" cy="431708"/>
            <a:chOff x="990600" y="3101836"/>
            <a:chExt cx="838200" cy="469501"/>
          </a:xfrm>
        </p:grpSpPr>
        <p:pic>
          <p:nvPicPr>
            <p:cNvPr id="190" name="Picture 18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1" name="Rectangle 190"/>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92" name="Group 191"/>
          <p:cNvGrpSpPr/>
          <p:nvPr/>
        </p:nvGrpSpPr>
        <p:grpSpPr>
          <a:xfrm>
            <a:off x="7648829" y="2725321"/>
            <a:ext cx="770728" cy="431708"/>
            <a:chOff x="990600" y="3101836"/>
            <a:chExt cx="838200" cy="469501"/>
          </a:xfrm>
        </p:grpSpPr>
        <p:pic>
          <p:nvPicPr>
            <p:cNvPr id="193" name="Picture 19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4" name="Rectangle 193"/>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95" name="Group 194"/>
          <p:cNvGrpSpPr/>
          <p:nvPr/>
        </p:nvGrpSpPr>
        <p:grpSpPr>
          <a:xfrm>
            <a:off x="4381529" y="3139584"/>
            <a:ext cx="770728" cy="431708"/>
            <a:chOff x="990600" y="3101836"/>
            <a:chExt cx="838200" cy="469501"/>
          </a:xfrm>
        </p:grpSpPr>
        <p:pic>
          <p:nvPicPr>
            <p:cNvPr id="196" name="Picture 19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7" name="Rectangle 196"/>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198" name="Group 197"/>
          <p:cNvGrpSpPr/>
          <p:nvPr/>
        </p:nvGrpSpPr>
        <p:grpSpPr>
          <a:xfrm>
            <a:off x="5198354" y="3139599"/>
            <a:ext cx="770728" cy="431708"/>
            <a:chOff x="990600" y="3101836"/>
            <a:chExt cx="838200" cy="469501"/>
          </a:xfrm>
        </p:grpSpPr>
        <p:pic>
          <p:nvPicPr>
            <p:cNvPr id="199" name="Picture 19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0" name="Rectangle 199"/>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201" name="Group 200"/>
          <p:cNvGrpSpPr/>
          <p:nvPr/>
        </p:nvGrpSpPr>
        <p:grpSpPr>
          <a:xfrm>
            <a:off x="6015179" y="3139614"/>
            <a:ext cx="770728" cy="431708"/>
            <a:chOff x="990600" y="3101836"/>
            <a:chExt cx="838200" cy="469501"/>
          </a:xfrm>
        </p:grpSpPr>
        <p:pic>
          <p:nvPicPr>
            <p:cNvPr id="202" name="Picture 20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3" name="Rectangle 202"/>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204" name="Group 203"/>
          <p:cNvGrpSpPr/>
          <p:nvPr/>
        </p:nvGrpSpPr>
        <p:grpSpPr>
          <a:xfrm>
            <a:off x="6832004" y="3139628"/>
            <a:ext cx="770728" cy="431708"/>
            <a:chOff x="990600" y="3101836"/>
            <a:chExt cx="838200" cy="469501"/>
          </a:xfrm>
        </p:grpSpPr>
        <p:pic>
          <p:nvPicPr>
            <p:cNvPr id="205" name="Picture 20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6" name="Rectangle 205"/>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grpSp>
        <p:nvGrpSpPr>
          <p:cNvPr id="207" name="Group 206"/>
          <p:cNvGrpSpPr/>
          <p:nvPr/>
        </p:nvGrpSpPr>
        <p:grpSpPr>
          <a:xfrm>
            <a:off x="7648829" y="3139643"/>
            <a:ext cx="770728" cy="431708"/>
            <a:chOff x="990600" y="3101836"/>
            <a:chExt cx="838200" cy="469501"/>
          </a:xfrm>
        </p:grpSpPr>
        <p:pic>
          <p:nvPicPr>
            <p:cNvPr id="208" name="Picture 20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09" name="Rectangle 208"/>
            <p:cNvSpPr/>
            <p:nvPr/>
          </p:nvSpPr>
          <p:spPr>
            <a:xfrm>
              <a:off x="1219200" y="3183731"/>
              <a:ext cx="381000" cy="304800"/>
            </a:xfrm>
            <a:prstGeom prst="rect">
              <a:avLst/>
            </a:prstGeom>
            <a:solidFill>
              <a:srgbClr val="FDB813"/>
            </a:solidFill>
            <a:ln w="25400" cap="flat" cmpd="sng" algn="ctr">
              <a:noFill/>
              <a:prstDash val="solid"/>
            </a:ln>
            <a:effectLst/>
          </p:spPr>
          <p:txBody>
            <a:bodyPr rtlCol="0" anchor="ctr"/>
            <a:lstStyle/>
            <a:p>
              <a:pPr algn="ctr" defTabSz="914340" fontAlgn="auto">
                <a:spcBef>
                  <a:spcPts val="0"/>
                </a:spcBef>
                <a:spcAft>
                  <a:spcPts val="0"/>
                </a:spcAft>
                <a:defRPr/>
              </a:pPr>
              <a:endParaRPr lang="en-US" kern="0">
                <a:solidFill>
                  <a:sysClr val="windowText" lastClr="000000"/>
                </a:solidFill>
                <a:latin typeface="Calibri"/>
                <a:ea typeface="+mn-ea"/>
                <a:cs typeface="+mn-cs"/>
              </a:endParaRPr>
            </a:p>
          </p:txBody>
        </p:sp>
      </p:grpSp>
      <p:sp>
        <p:nvSpPr>
          <p:cNvPr id="210" name="Rectangle 209"/>
          <p:cNvSpPr/>
          <p:nvPr/>
        </p:nvSpPr>
        <p:spPr>
          <a:xfrm>
            <a:off x="2216377" y="2086656"/>
            <a:ext cx="1552696" cy="2236271"/>
          </a:xfrm>
          <a:prstGeom prst="rect">
            <a:avLst/>
          </a:prstGeom>
          <a:solidFill>
            <a:srgbClr val="8064A2"/>
          </a:solidFill>
          <a:ln w="25400" cap="flat" cmpd="sng" algn="ctr">
            <a:solidFill>
              <a:srgbClr val="8064A2">
                <a:shade val="50000"/>
              </a:srgbClr>
            </a:solidFill>
            <a:prstDash val="solid"/>
          </a:ln>
          <a:effectLst/>
        </p:spPr>
        <p:txBody>
          <a:bodyPr rtlCol="0" anchor="b"/>
          <a:lstStyle/>
          <a:p>
            <a:pPr defTabSz="914340" fontAlgn="auto">
              <a:spcBef>
                <a:spcPts val="0"/>
              </a:spcBef>
              <a:spcAft>
                <a:spcPts val="0"/>
              </a:spcAft>
              <a:defRPr/>
            </a:pPr>
            <a:r>
              <a:rPr lang="en-US" kern="0" dirty="0">
                <a:solidFill>
                  <a:sysClr val="windowText" lastClr="000000"/>
                </a:solidFill>
                <a:latin typeface="Calibri"/>
                <a:ea typeface="+mn-ea"/>
                <a:cs typeface="+mn-cs"/>
              </a:rPr>
              <a:t>Guest OS #2 </a:t>
            </a:r>
            <a:r>
              <a:rPr lang="en-US" sz="1471" kern="0" dirty="0">
                <a:solidFill>
                  <a:sysClr val="windowText" lastClr="000000"/>
                </a:solidFill>
                <a:latin typeface="Calibri"/>
                <a:ea typeface="+mn-ea"/>
                <a:cs typeface="+mn-cs"/>
              </a:rPr>
              <a:t>(Virtual Machine)</a:t>
            </a:r>
          </a:p>
        </p:txBody>
      </p:sp>
    </p:spTree>
    <p:extLst>
      <p:ext uri="{BB962C8B-B14F-4D97-AF65-F5344CB8AC3E}">
        <p14:creationId xmlns:p14="http://schemas.microsoft.com/office/powerpoint/2010/main" val="242857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500"/>
                                        <p:tgtEl>
                                          <p:spTgt spid="2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10" presetClass="entr" presetSubtype="0" fill="hold" nodeType="withEffect">
                                  <p:stCondLst>
                                    <p:cond delay="60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2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500"/>
                                        <p:tgtEl>
                                          <p:spTgt spid="171"/>
                                        </p:tgtEl>
                                      </p:cBhvr>
                                    </p:animEffect>
                                  </p:childTnLst>
                                </p:cTn>
                              </p:par>
                              <p:par>
                                <p:cTn id="44" presetID="10" presetClass="entr" presetSubtype="0" fill="hold" nodeType="withEffect">
                                  <p:stCondLst>
                                    <p:cond delay="16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nodeType="withEffect">
                                  <p:stCondLst>
                                    <p:cond delay="60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par>
                                <p:cTn id="50" presetID="10" presetClass="entr" presetSubtype="0" fill="hold" nodeType="withEffect">
                                  <p:stCondLst>
                                    <p:cond delay="1100"/>
                                  </p:stCondLst>
                                  <p:childTnLst>
                                    <p:set>
                                      <p:cBhvr>
                                        <p:cTn id="51" dur="1" fill="hold">
                                          <p:stCondLst>
                                            <p:cond delay="0"/>
                                          </p:stCondLst>
                                        </p:cTn>
                                        <p:tgtEl>
                                          <p:spTgt spid="180"/>
                                        </p:tgtEl>
                                        <p:attrNameLst>
                                          <p:attrName>style.visibility</p:attrName>
                                        </p:attrNameLst>
                                      </p:cBhvr>
                                      <p:to>
                                        <p:strVal val="visible"/>
                                      </p:to>
                                    </p:set>
                                    <p:animEffect transition="in" filter="fade">
                                      <p:cBhvr>
                                        <p:cTn id="52" dur="500"/>
                                        <p:tgtEl>
                                          <p:spTgt spid="180"/>
                                        </p:tgtEl>
                                      </p:cBhvr>
                                    </p:animEffect>
                                  </p:childTnLst>
                                </p:cTn>
                              </p:par>
                              <p:par>
                                <p:cTn id="53" presetID="10" presetClass="entr" presetSubtype="0" fill="hold" nodeType="withEffect">
                                  <p:stCondLst>
                                    <p:cond delay="20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250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par>
                                <p:cTn id="59" presetID="10" presetClass="entr" presetSubtype="0" fill="hold" nodeType="withEffect">
                                  <p:stCondLst>
                                    <p:cond delay="800"/>
                                  </p:stCondLst>
                                  <p:childTnLst>
                                    <p:set>
                                      <p:cBhvr>
                                        <p:cTn id="60" dur="1" fill="hold">
                                          <p:stCondLst>
                                            <p:cond delay="0"/>
                                          </p:stCondLst>
                                        </p:cTn>
                                        <p:tgtEl>
                                          <p:spTgt spid="189"/>
                                        </p:tgtEl>
                                        <p:attrNameLst>
                                          <p:attrName>style.visibility</p:attrName>
                                        </p:attrNameLst>
                                      </p:cBhvr>
                                      <p:to>
                                        <p:strVal val="visible"/>
                                      </p:to>
                                    </p:set>
                                    <p:animEffect transition="in" filter="fade">
                                      <p:cBhvr>
                                        <p:cTn id="61" dur="500"/>
                                        <p:tgtEl>
                                          <p:spTgt spid="189"/>
                                        </p:tgtEl>
                                      </p:cBhvr>
                                    </p:animEffect>
                                  </p:childTnLst>
                                </p:cTn>
                              </p:par>
                              <p:par>
                                <p:cTn id="62" presetID="10" presetClass="entr" presetSubtype="0" fill="hold" nodeType="withEffect">
                                  <p:stCondLst>
                                    <p:cond delay="30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par>
                                <p:cTn id="65" presetID="10" presetClass="entr" presetSubtype="0" fill="hold" nodeType="withEffect">
                                  <p:stCondLst>
                                    <p:cond delay="1700"/>
                                  </p:stCondLst>
                                  <p:childTnLst>
                                    <p:set>
                                      <p:cBhvr>
                                        <p:cTn id="66" dur="1" fill="hold">
                                          <p:stCondLst>
                                            <p:cond delay="0"/>
                                          </p:stCondLst>
                                        </p:cTn>
                                        <p:tgtEl>
                                          <p:spTgt spid="195"/>
                                        </p:tgtEl>
                                        <p:attrNameLst>
                                          <p:attrName>style.visibility</p:attrName>
                                        </p:attrNameLst>
                                      </p:cBhvr>
                                      <p:to>
                                        <p:strVal val="visible"/>
                                      </p:to>
                                    </p:set>
                                    <p:animEffect transition="in" filter="fade">
                                      <p:cBhvr>
                                        <p:cTn id="67" dur="500"/>
                                        <p:tgtEl>
                                          <p:spTgt spid="195"/>
                                        </p:tgtEl>
                                      </p:cBhvr>
                                    </p:animEffect>
                                  </p:childTnLst>
                                </p:cTn>
                              </p:par>
                              <p:par>
                                <p:cTn id="68" presetID="10" presetClass="entr" presetSubtype="0" fill="hold" nodeType="withEffect">
                                  <p:stCondLst>
                                    <p:cond delay="2300"/>
                                  </p:stCondLst>
                                  <p:childTnLst>
                                    <p:set>
                                      <p:cBhvr>
                                        <p:cTn id="69" dur="1" fill="hold">
                                          <p:stCondLst>
                                            <p:cond delay="0"/>
                                          </p:stCondLst>
                                        </p:cTn>
                                        <p:tgtEl>
                                          <p:spTgt spid="198"/>
                                        </p:tgtEl>
                                        <p:attrNameLst>
                                          <p:attrName>style.visibility</p:attrName>
                                        </p:attrNameLst>
                                      </p:cBhvr>
                                      <p:to>
                                        <p:strVal val="visible"/>
                                      </p:to>
                                    </p:set>
                                    <p:animEffect transition="in" filter="fade">
                                      <p:cBhvr>
                                        <p:cTn id="70" dur="500"/>
                                        <p:tgtEl>
                                          <p:spTgt spid="198"/>
                                        </p:tgtEl>
                                      </p:cBhvr>
                                    </p:animEffect>
                                  </p:childTnLst>
                                </p:cTn>
                              </p:par>
                              <p:par>
                                <p:cTn id="71" presetID="10" presetClass="entr" presetSubtype="0" fill="hold" nodeType="withEffect">
                                  <p:stCondLst>
                                    <p:cond delay="300"/>
                                  </p:stCondLst>
                                  <p:childTnLst>
                                    <p:set>
                                      <p:cBhvr>
                                        <p:cTn id="72" dur="1" fill="hold">
                                          <p:stCondLst>
                                            <p:cond delay="0"/>
                                          </p:stCondLst>
                                        </p:cTn>
                                        <p:tgtEl>
                                          <p:spTgt spid="201"/>
                                        </p:tgtEl>
                                        <p:attrNameLst>
                                          <p:attrName>style.visibility</p:attrName>
                                        </p:attrNameLst>
                                      </p:cBhvr>
                                      <p:to>
                                        <p:strVal val="visible"/>
                                      </p:to>
                                    </p:set>
                                    <p:animEffect transition="in" filter="fade">
                                      <p:cBhvr>
                                        <p:cTn id="73" dur="500"/>
                                        <p:tgtEl>
                                          <p:spTgt spid="201"/>
                                        </p:tgtEl>
                                      </p:cBhvr>
                                    </p:animEffect>
                                  </p:childTnLst>
                                </p:cTn>
                              </p:par>
                              <p:par>
                                <p:cTn id="74" presetID="10" presetClass="entr" presetSubtype="0" fill="hold" nodeType="withEffect">
                                  <p:stCondLst>
                                    <p:cond delay="140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10" presetClass="entr" presetSubtype="0" fill="hold" nodeType="withEffect">
                                  <p:stCondLst>
                                    <p:cond delay="250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P spid="163" grpId="0" animBg="1"/>
      <p:bldP spid="164" grpId="0" animBg="1"/>
      <p:bldP spid="2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54171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lvl="0" indent="0" fontAlgn="auto">
              <a:spcAft>
                <a:spcPts val="0"/>
              </a:spcAft>
              <a:buClrTx/>
              <a:buNone/>
            </a:pPr>
            <a:r>
              <a:rPr lang="en-US" sz="1000" b="1" dirty="0">
                <a:solidFill>
                  <a:prstClr val="white"/>
                </a:solidFill>
                <a:latin typeface="Lucida Console" panose="020B0609040504020204" pitchFamily="49" charset="0"/>
                <a:ea typeface="+mn-ea"/>
                <a:cs typeface="+mn-cs"/>
              </a:rPr>
              <a:t>PS </a:t>
            </a:r>
            <a:r>
              <a:rPr lang="en-US" sz="1000" b="1" dirty="0">
                <a:solidFill>
                  <a:srgbClr val="00B050"/>
                </a:solidFill>
                <a:latin typeface="Lucida Console" panose="020B0609040504020204" pitchFamily="49" charset="0"/>
                <a:ea typeface="+mn-ea"/>
                <a:cs typeface="+mn-cs"/>
              </a:rPr>
              <a:t>docker run -it </a:t>
            </a:r>
            <a:r>
              <a:rPr lang="en-US" sz="1000" b="1" dirty="0" err="1">
                <a:solidFill>
                  <a:srgbClr val="00B050"/>
                </a:solidFill>
                <a:latin typeface="Lucida Console" panose="020B0609040504020204" pitchFamily="49" charset="0"/>
                <a:ea typeface="+mn-ea"/>
                <a:cs typeface="+mn-cs"/>
              </a:rPr>
              <a:t>busybox</a:t>
            </a:r>
            <a:endParaRPr lang="en-US" sz="1000" b="1" dirty="0">
              <a:solidFill>
                <a:srgbClr val="00B050"/>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Unable to find image '</a:t>
            </a:r>
            <a:r>
              <a:rPr lang="en-US" sz="1050" dirty="0" err="1">
                <a:solidFill>
                  <a:prstClr val="white"/>
                </a:solidFill>
                <a:latin typeface="Lucida Console" panose="020B0609040504020204" pitchFamily="49" charset="0"/>
                <a:ea typeface="+mn-ea"/>
                <a:cs typeface="+mn-cs"/>
              </a:rPr>
              <a:t>busybox:latest</a:t>
            </a:r>
            <a:r>
              <a:rPr lang="en-US" sz="1050" dirty="0">
                <a:solidFill>
                  <a:prstClr val="white"/>
                </a:solidFill>
                <a:latin typeface="Lucida Console" panose="020B0609040504020204" pitchFamily="49" charset="0"/>
                <a:ea typeface="+mn-ea"/>
                <a:cs typeface="+mn-cs"/>
              </a:rPr>
              <a:t>' locally</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latest: Pulling from library/</a:t>
            </a:r>
            <a:r>
              <a:rPr lang="en-US" sz="1050" dirty="0" err="1">
                <a:solidFill>
                  <a:prstClr val="white"/>
                </a:solidFill>
                <a:latin typeface="Lucida Console" panose="020B0609040504020204" pitchFamily="49" charset="0"/>
                <a:ea typeface="+mn-ea"/>
                <a:cs typeface="+mn-cs"/>
              </a:rPr>
              <a:t>busybox</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f810322bba2c: Already exists</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a3ed95caeb02: Already exists</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Digest: sha256:97473e34e311e6c1b3f61f2a721d038d1e5eef17d98d1353a513007cf46ca6bd</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Status: Downloaded newer image for </a:t>
            </a:r>
            <a:r>
              <a:rPr lang="en-US" sz="1050" dirty="0" err="1">
                <a:solidFill>
                  <a:prstClr val="white"/>
                </a:solidFill>
                <a:latin typeface="Lucida Console" panose="020B0609040504020204" pitchFamily="49" charset="0"/>
                <a:ea typeface="+mn-ea"/>
                <a:cs typeface="+mn-cs"/>
              </a:rPr>
              <a:t>busybox:latest</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 # ls</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bin   dev   </a:t>
            </a:r>
            <a:r>
              <a:rPr lang="en-US" sz="1050" dirty="0" err="1">
                <a:solidFill>
                  <a:prstClr val="white"/>
                </a:solidFill>
                <a:latin typeface="Lucida Console" panose="020B0609040504020204" pitchFamily="49" charset="0"/>
                <a:ea typeface="+mn-ea"/>
                <a:cs typeface="+mn-cs"/>
              </a:rPr>
              <a:t>etc</a:t>
            </a:r>
            <a:r>
              <a:rPr lang="en-US" sz="1050" dirty="0">
                <a:solidFill>
                  <a:prstClr val="white"/>
                </a:solidFill>
                <a:latin typeface="Lucida Console" panose="020B0609040504020204" pitchFamily="49" charset="0"/>
                <a:ea typeface="+mn-ea"/>
                <a:cs typeface="+mn-cs"/>
              </a:rPr>
              <a:t>   home  proc  root  sys   </a:t>
            </a:r>
            <a:r>
              <a:rPr lang="en-US" sz="1050" dirty="0" err="1">
                <a:solidFill>
                  <a:prstClr val="white"/>
                </a:solidFill>
                <a:latin typeface="Lucida Console" panose="020B0609040504020204" pitchFamily="49" charset="0"/>
                <a:ea typeface="+mn-ea"/>
                <a:cs typeface="+mn-cs"/>
              </a:rPr>
              <a:t>tmp</a:t>
            </a:r>
            <a:r>
              <a:rPr lang="en-US" sz="1050" dirty="0">
                <a:solidFill>
                  <a:prstClr val="white"/>
                </a:solidFill>
                <a:latin typeface="Lucida Console" panose="020B0609040504020204" pitchFamily="49" charset="0"/>
                <a:ea typeface="+mn-ea"/>
                <a:cs typeface="+mn-cs"/>
              </a:rPr>
              <a:t>   </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a:t>
            </a:r>
            <a:r>
              <a:rPr lang="en-US" sz="1050" dirty="0" err="1">
                <a:solidFill>
                  <a:prstClr val="white"/>
                </a:solidFill>
                <a:latin typeface="Lucida Console" panose="020B0609040504020204" pitchFamily="49" charset="0"/>
                <a:ea typeface="+mn-ea"/>
                <a:cs typeface="+mn-cs"/>
              </a:rPr>
              <a:t>var</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 # </a:t>
            </a:r>
            <a:r>
              <a:rPr lang="en-US" sz="1050" dirty="0" err="1">
                <a:solidFill>
                  <a:prstClr val="white"/>
                </a:solidFill>
                <a:latin typeface="Lucida Console" panose="020B0609040504020204" pitchFamily="49" charset="0"/>
                <a:ea typeface="+mn-ea"/>
                <a:cs typeface="+mn-cs"/>
              </a:rPr>
              <a:t>ps</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PID   USER     TIME   COMMAND</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    1 root       0:00 </a:t>
            </a:r>
            <a:r>
              <a:rPr lang="en-US" sz="1050" dirty="0" err="1">
                <a:solidFill>
                  <a:prstClr val="white"/>
                </a:solidFill>
                <a:latin typeface="Lucida Console" panose="020B0609040504020204" pitchFamily="49" charset="0"/>
                <a:ea typeface="+mn-ea"/>
                <a:cs typeface="+mn-cs"/>
              </a:rPr>
              <a:t>sh</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    8 root       0:00 </a:t>
            </a:r>
            <a:r>
              <a:rPr lang="en-US" sz="1050" dirty="0" err="1">
                <a:solidFill>
                  <a:prstClr val="white"/>
                </a:solidFill>
                <a:latin typeface="Lucida Console" panose="020B0609040504020204" pitchFamily="49" charset="0"/>
                <a:ea typeface="+mn-ea"/>
                <a:cs typeface="+mn-cs"/>
              </a:rPr>
              <a:t>ps</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 # cd </a:t>
            </a:r>
            <a:r>
              <a:rPr lang="en-US" sz="1050" dirty="0" err="1">
                <a:solidFill>
                  <a:prstClr val="white"/>
                </a:solidFill>
                <a:latin typeface="Lucida Console" panose="020B0609040504020204" pitchFamily="49" charset="0"/>
                <a:ea typeface="+mn-ea"/>
                <a:cs typeface="+mn-cs"/>
              </a:rPr>
              <a:t>usr</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 touch a</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 touch b</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 touch c</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 ls</a:t>
            </a: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     b     c     </a:t>
            </a:r>
            <a:r>
              <a:rPr lang="en-US" sz="1050" dirty="0" err="1">
                <a:solidFill>
                  <a:prstClr val="white"/>
                </a:solidFill>
                <a:latin typeface="Lucida Console" panose="020B0609040504020204" pitchFamily="49" charset="0"/>
                <a:ea typeface="+mn-ea"/>
                <a:cs typeface="+mn-cs"/>
              </a:rPr>
              <a:t>sbin</a:t>
            </a:r>
            <a:endParaRPr lang="en-US" sz="1050" dirty="0">
              <a:solidFill>
                <a:prstClr val="white"/>
              </a:solidFill>
              <a:latin typeface="Lucida Console" panose="020B0609040504020204" pitchFamily="49" charset="0"/>
              <a:ea typeface="+mn-ea"/>
              <a:cs typeface="+mn-cs"/>
            </a:endParaRPr>
          </a:p>
          <a:p>
            <a:pPr marL="0" lvl="0" indent="0" fontAlgn="auto">
              <a:spcAft>
                <a:spcPts val="0"/>
              </a:spcAft>
              <a:buClrTx/>
              <a:buNone/>
            </a:pPr>
            <a:r>
              <a:rPr lang="en-US" sz="1050" dirty="0">
                <a:solidFill>
                  <a:prstClr val="white"/>
                </a:solidFill>
                <a:latin typeface="Lucida Console" panose="020B0609040504020204" pitchFamily="49" charset="0"/>
                <a:ea typeface="+mn-ea"/>
                <a:cs typeface="+mn-cs"/>
              </a:rPr>
              <a:t>/</a:t>
            </a:r>
            <a:r>
              <a:rPr lang="en-US" sz="1050" dirty="0" err="1">
                <a:solidFill>
                  <a:prstClr val="white"/>
                </a:solidFill>
                <a:latin typeface="Lucida Console" panose="020B0609040504020204" pitchFamily="49" charset="0"/>
                <a:ea typeface="+mn-ea"/>
                <a:cs typeface="+mn-cs"/>
              </a:rPr>
              <a:t>usr</a:t>
            </a:r>
            <a:r>
              <a:rPr lang="en-US" sz="1050" dirty="0">
                <a:solidFill>
                  <a:prstClr val="white"/>
                </a:solidFill>
                <a:latin typeface="Lucida Console" panose="020B0609040504020204" pitchFamily="49" charset="0"/>
                <a:ea typeface="+mn-ea"/>
                <a:cs typeface="+mn-cs"/>
              </a:rPr>
              <a:t> </a:t>
            </a:r>
          </a:p>
        </p:txBody>
      </p:sp>
    </p:spTree>
    <p:extLst>
      <p:ext uri="{BB962C8B-B14F-4D97-AF65-F5344CB8AC3E}">
        <p14:creationId xmlns:p14="http://schemas.microsoft.com/office/powerpoint/2010/main" val="10349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isual Studio Live! Redmond 2016">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3292</TotalTime>
  <Words>2578</Words>
  <Application>Microsoft Office PowerPoint</Application>
  <PresentationFormat>On-screen Show (16:9)</PresentationFormat>
  <Paragraphs>838</Paragraphs>
  <Slides>59</Slides>
  <Notes>5</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ＭＳ Ｐゴシック</vt:lpstr>
      <vt:lpstr>ＭＳ Ｐゴシック</vt:lpstr>
      <vt:lpstr>AndaleMono</vt:lpstr>
      <vt:lpstr>Arial</vt:lpstr>
      <vt:lpstr>Arial Bold</vt:lpstr>
      <vt:lpstr>Calibri</vt:lpstr>
      <vt:lpstr>Consolas</vt:lpstr>
      <vt:lpstr>Lucida Console</vt:lpstr>
      <vt:lpstr>Segoe UI</vt:lpstr>
      <vt:lpstr>Segoe UI Black</vt:lpstr>
      <vt:lpstr>Segoe UI Light</vt:lpstr>
      <vt:lpstr>Segoe UI Semibold</vt:lpstr>
      <vt:lpstr>Tempus Sans ITC</vt:lpstr>
      <vt:lpstr>Times New Roman</vt:lpstr>
      <vt:lpstr>wf_segoe-ui_light</vt:lpstr>
      <vt:lpstr>Wingdings</vt:lpstr>
      <vt:lpstr>Visual Studio Live! Redmond 2016</vt:lpstr>
      <vt:lpstr>PowerPoint Presentation</vt:lpstr>
      <vt:lpstr>PowerPoint Presentation</vt:lpstr>
      <vt:lpstr>PowerPoint Presentation</vt:lpstr>
      <vt:lpstr>Shipping Manifest</vt:lpstr>
      <vt:lpstr>PowerPoint Presentation</vt:lpstr>
      <vt:lpstr>PowerPoint Presentation</vt:lpstr>
      <vt:lpstr>Docker Containers and VMs</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Demo: Scale</vt:lpstr>
      <vt:lpstr>Load Balancing &amp; Fault Tolerance</vt:lpstr>
      <vt:lpstr>Distribution</vt:lpstr>
      <vt:lpstr>PowerPoint Presentation</vt:lpstr>
      <vt:lpstr>PowerPoint Presentation</vt:lpstr>
      <vt:lpstr>PowerPoint Presentation</vt:lpstr>
      <vt:lpstr>Container Workflow</vt:lpstr>
      <vt:lpstr>PowerPoint Presentation</vt:lpstr>
      <vt:lpstr>Docker Tools for  Visual Studio</vt:lpstr>
      <vt:lpstr>Docker Tools for Visual Studio</vt:lpstr>
      <vt:lpstr>Visual Studio Code</vt:lpstr>
      <vt:lpstr>Bootstrapping the developer </vt:lpstr>
      <vt:lpstr>PowerPoint Presentation</vt:lpstr>
      <vt:lpstr>Visual Studio Team Services</vt:lpstr>
      <vt:lpstr>PowerPoint Presentation</vt:lpstr>
      <vt:lpstr>OS &amp; Tooling Support for .NET</vt:lpstr>
      <vt:lpstr>Azure Container Service A platform for reliable, hyperscale, container-based applications</vt:lpstr>
      <vt:lpstr>PowerPoint Presentation</vt:lpstr>
      <vt:lpstr>Containers: a first class ARM resource</vt:lpstr>
      <vt:lpstr>PowerPoint Presentation</vt:lpstr>
      <vt:lpstr>Coming Into Port</vt:lpstr>
      <vt:lpstr>References:</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Steve Lasker</cp:lastModifiedBy>
  <cp:revision>141</cp:revision>
  <dcterms:created xsi:type="dcterms:W3CDTF">2012-12-07T00:48:42Z</dcterms:created>
  <dcterms:modified xsi:type="dcterms:W3CDTF">2016-08-11T07:37:02Z</dcterms:modified>
</cp:coreProperties>
</file>